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59.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51"/>
  </p:notesMasterIdLst>
  <p:handoutMasterIdLst>
    <p:handoutMasterId r:id="rId52"/>
  </p:handoutMasterIdLst>
  <p:sldIdLst>
    <p:sldId id="1879" r:id="rId6"/>
    <p:sldId id="1902" r:id="rId7"/>
    <p:sldId id="1892" r:id="rId8"/>
    <p:sldId id="1880" r:id="rId9"/>
    <p:sldId id="1882" r:id="rId10"/>
    <p:sldId id="1883" r:id="rId11"/>
    <p:sldId id="1893" r:id="rId12"/>
    <p:sldId id="1895" r:id="rId13"/>
    <p:sldId id="1885" r:id="rId14"/>
    <p:sldId id="1886" r:id="rId15"/>
    <p:sldId id="1887" r:id="rId16"/>
    <p:sldId id="1888" r:id="rId17"/>
    <p:sldId id="1896" r:id="rId18"/>
    <p:sldId id="1889" r:id="rId19"/>
    <p:sldId id="1903" r:id="rId20"/>
    <p:sldId id="1904" r:id="rId21"/>
    <p:sldId id="1905" r:id="rId22"/>
    <p:sldId id="1906" r:id="rId23"/>
    <p:sldId id="1907" r:id="rId24"/>
    <p:sldId id="1908" r:id="rId25"/>
    <p:sldId id="1909" r:id="rId26"/>
    <p:sldId id="1910" r:id="rId27"/>
    <p:sldId id="1911" r:id="rId28"/>
    <p:sldId id="1912" r:id="rId29"/>
    <p:sldId id="1913" r:id="rId30"/>
    <p:sldId id="1914" r:id="rId31"/>
    <p:sldId id="1915" r:id="rId32"/>
    <p:sldId id="1916" r:id="rId33"/>
    <p:sldId id="1917" r:id="rId34"/>
    <p:sldId id="1918" r:id="rId35"/>
    <p:sldId id="1919" r:id="rId36"/>
    <p:sldId id="1920" r:id="rId37"/>
    <p:sldId id="1921" r:id="rId38"/>
    <p:sldId id="1922" r:id="rId39"/>
    <p:sldId id="1923" r:id="rId40"/>
    <p:sldId id="1924" r:id="rId41"/>
    <p:sldId id="1925" r:id="rId42"/>
    <p:sldId id="1926" r:id="rId43"/>
    <p:sldId id="1927" r:id="rId44"/>
    <p:sldId id="1928" r:id="rId45"/>
    <p:sldId id="1929" r:id="rId46"/>
    <p:sldId id="1930" r:id="rId47"/>
    <p:sldId id="1931" r:id="rId48"/>
    <p:sldId id="1932" r:id="rId49"/>
    <p:sldId id="1933" r:id="rId50"/>
  </p:sldIdLst>
  <p:sldSz cx="12192000" cy="6858000"/>
  <p:notesSz cx="6889750"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0A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A54D7-1FCF-C944-89EF-B25B18FC3015}" v="7" dt="2022-08-17T14:46:53.0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94"/>
  </p:normalViewPr>
  <p:slideViewPr>
    <p:cSldViewPr snapToGrid="0">
      <p:cViewPr varScale="1">
        <p:scale>
          <a:sx n="118" d="100"/>
          <a:sy n="118" d="100"/>
        </p:scale>
        <p:origin x="648" y="91"/>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67668-7E11-4108-930D-8EC096C4BE00}"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de-DE"/>
        </a:p>
      </dgm:t>
    </dgm:pt>
    <dgm:pt modelId="{14B19083-8C3C-4FAA-8706-8A26C5C73846}">
      <dgm:prSet phldrT="[Text]" custT="1"/>
      <dgm:spPr/>
      <dgm:t>
        <a:bodyPr/>
        <a:lstStyle/>
        <a:p>
          <a:r>
            <a:rPr lang="de-DE" sz="2800" dirty="0"/>
            <a:t>Del Reg. 2022/670</a:t>
          </a:r>
        </a:p>
      </dgm:t>
    </dgm:pt>
    <dgm:pt modelId="{21320000-A30D-4735-BBF0-ADA74AF66DC4}" type="parTrans" cxnId="{3A26860B-4EBE-45F6-845A-6C9E7D81DD1F}">
      <dgm:prSet/>
      <dgm:spPr/>
      <dgm:t>
        <a:bodyPr/>
        <a:lstStyle/>
        <a:p>
          <a:endParaRPr lang="de-DE"/>
        </a:p>
      </dgm:t>
    </dgm:pt>
    <dgm:pt modelId="{AE66AA36-5205-48C2-A760-163CC9B2A28E}" type="sibTrans" cxnId="{3A26860B-4EBE-45F6-845A-6C9E7D81DD1F}">
      <dgm:prSet/>
      <dgm:spPr/>
      <dgm:t>
        <a:bodyPr/>
        <a:lstStyle/>
        <a:p>
          <a:endParaRPr lang="de-DE"/>
        </a:p>
      </dgm:t>
    </dgm:pt>
    <dgm:pt modelId="{192FEAB2-49EA-4F91-96F3-A8860B5DC9C6}">
      <dgm:prSet phldrT="[Text]" custT="1"/>
      <dgm:spPr/>
      <dgm:t>
        <a:bodyPr/>
        <a:lstStyle/>
        <a:p>
          <a:r>
            <a:rPr lang="de-DE" sz="1600" dirty="0" err="1"/>
            <a:t>data</a:t>
          </a:r>
          <a:r>
            <a:rPr lang="de-DE" sz="1600" dirty="0"/>
            <a:t> on </a:t>
          </a:r>
          <a:r>
            <a:rPr lang="de-DE" sz="1600" dirty="0" err="1"/>
            <a:t>infrastructure</a:t>
          </a:r>
          <a:endParaRPr lang="de-DE" sz="1600" dirty="0"/>
        </a:p>
      </dgm:t>
    </dgm:pt>
    <dgm:pt modelId="{9FCEF9BA-C5DD-4C62-9452-08B7D735A6D5}" type="parTrans" cxnId="{05F676BA-16B8-4415-B444-13AAC6C5DDD7}">
      <dgm:prSet/>
      <dgm:spPr/>
      <dgm:t>
        <a:bodyPr/>
        <a:lstStyle/>
        <a:p>
          <a:endParaRPr lang="de-DE"/>
        </a:p>
      </dgm:t>
    </dgm:pt>
    <dgm:pt modelId="{944642F4-72DC-4D7B-854A-B9E36686BACA}" type="sibTrans" cxnId="{05F676BA-16B8-4415-B444-13AAC6C5DDD7}">
      <dgm:prSet/>
      <dgm:spPr/>
      <dgm:t>
        <a:bodyPr/>
        <a:lstStyle/>
        <a:p>
          <a:endParaRPr lang="de-DE"/>
        </a:p>
      </dgm:t>
    </dgm:pt>
    <dgm:pt modelId="{E2CA9AE3-26E6-4B0F-BEF5-C3C7488C25E8}">
      <dgm:prSet phldrT="[Text]" custT="1"/>
      <dgm:spPr/>
      <dgm:t>
        <a:bodyPr/>
        <a:lstStyle/>
        <a:p>
          <a:r>
            <a:rPr lang="en-US" sz="1600" dirty="0"/>
            <a:t>data on regulations and restrictions</a:t>
          </a:r>
          <a:endParaRPr lang="de-DE" sz="1600" dirty="0"/>
        </a:p>
      </dgm:t>
    </dgm:pt>
    <dgm:pt modelId="{5547620D-FEB3-47C8-9A25-5803F9B621F3}" type="parTrans" cxnId="{532EAF5B-71B6-46A6-A600-D27C12B18606}">
      <dgm:prSet/>
      <dgm:spPr/>
      <dgm:t>
        <a:bodyPr/>
        <a:lstStyle/>
        <a:p>
          <a:endParaRPr lang="de-DE"/>
        </a:p>
      </dgm:t>
    </dgm:pt>
    <dgm:pt modelId="{DDE45A06-CB0F-406F-83B4-E798BEAFC58D}" type="sibTrans" cxnId="{532EAF5B-71B6-46A6-A600-D27C12B18606}">
      <dgm:prSet/>
      <dgm:spPr/>
      <dgm:t>
        <a:bodyPr/>
        <a:lstStyle/>
        <a:p>
          <a:endParaRPr lang="de-DE"/>
        </a:p>
      </dgm:t>
    </dgm:pt>
    <dgm:pt modelId="{EEA381CC-51CB-4AB6-A02E-60644A198BF3}">
      <dgm:prSet phldrT="[Text]" custT="1"/>
      <dgm:spPr/>
      <dgm:t>
        <a:bodyPr/>
        <a:lstStyle/>
        <a:p>
          <a:r>
            <a:rPr lang="en-US" sz="1600" dirty="0"/>
            <a:t>data on the state of the network</a:t>
          </a:r>
          <a:endParaRPr lang="de-DE" sz="1600" dirty="0"/>
        </a:p>
      </dgm:t>
    </dgm:pt>
    <dgm:pt modelId="{7760E97A-79E9-46FD-A38C-97D5FA85B7DB}" type="parTrans" cxnId="{205D68AC-E899-42FA-93CE-B363F81BFE34}">
      <dgm:prSet/>
      <dgm:spPr/>
      <dgm:t>
        <a:bodyPr/>
        <a:lstStyle/>
        <a:p>
          <a:endParaRPr lang="de-DE"/>
        </a:p>
      </dgm:t>
    </dgm:pt>
    <dgm:pt modelId="{16E7661D-FE0C-45D4-9831-1BA374052AE7}" type="sibTrans" cxnId="{205D68AC-E899-42FA-93CE-B363F81BFE34}">
      <dgm:prSet/>
      <dgm:spPr/>
      <dgm:t>
        <a:bodyPr/>
        <a:lstStyle/>
        <a:p>
          <a:endParaRPr lang="de-DE"/>
        </a:p>
      </dgm:t>
    </dgm:pt>
    <dgm:pt modelId="{78971C1A-45B0-4DCA-9FBF-843D62791BB4}">
      <dgm:prSet custT="1"/>
      <dgm:spPr/>
      <dgm:t>
        <a:bodyPr/>
        <a:lstStyle/>
        <a:p>
          <a:r>
            <a:rPr lang="en-US" sz="1600" dirty="0"/>
            <a:t>data on the real-time use of the network</a:t>
          </a:r>
          <a:endParaRPr lang="de-DE" sz="1600" dirty="0"/>
        </a:p>
      </dgm:t>
    </dgm:pt>
    <dgm:pt modelId="{93B06119-1ECD-4CA5-B63C-13A543B66AF8}" type="parTrans" cxnId="{C508ADFC-8140-4EF1-867E-962016FF8CC4}">
      <dgm:prSet/>
      <dgm:spPr/>
      <dgm:t>
        <a:bodyPr/>
        <a:lstStyle/>
        <a:p>
          <a:endParaRPr lang="de-DE"/>
        </a:p>
      </dgm:t>
    </dgm:pt>
    <dgm:pt modelId="{474EE074-A13C-41BB-BC4A-16EF939D0C71}" type="sibTrans" cxnId="{C508ADFC-8140-4EF1-867E-962016FF8CC4}">
      <dgm:prSet/>
      <dgm:spPr/>
      <dgm:t>
        <a:bodyPr/>
        <a:lstStyle/>
        <a:p>
          <a:endParaRPr lang="de-DE"/>
        </a:p>
      </dgm:t>
    </dgm:pt>
    <dgm:pt modelId="{D389AB6D-1984-4F8C-B628-391028835CB7}">
      <dgm:prSet phldrT="[Text]" custT="1"/>
      <dgm:spPr/>
      <dgm:t>
        <a:bodyPr/>
        <a:lstStyle/>
        <a:p>
          <a:pPr algn="l"/>
          <a:r>
            <a:rPr lang="en-US" sz="900" dirty="0"/>
            <a:t>(a) road network links </a:t>
          </a:r>
        </a:p>
        <a:p>
          <a:pPr algn="l"/>
          <a:r>
            <a:rPr lang="de-DE" sz="900" dirty="0"/>
            <a:t>(b) </a:t>
          </a:r>
          <a:r>
            <a:rPr lang="de-DE" sz="900" dirty="0" err="1"/>
            <a:t>road</a:t>
          </a:r>
          <a:r>
            <a:rPr lang="de-DE" sz="900" dirty="0"/>
            <a:t> </a:t>
          </a:r>
          <a:r>
            <a:rPr lang="de-DE" sz="900" dirty="0" err="1"/>
            <a:t>classification</a:t>
          </a:r>
          <a:endParaRPr lang="de-DE" sz="900" dirty="0"/>
        </a:p>
        <a:p>
          <a:pPr algn="l"/>
          <a:r>
            <a:rPr lang="en-US" sz="900" dirty="0"/>
            <a:t>(c) tolling stations</a:t>
          </a:r>
          <a:endParaRPr lang="de-DE" sz="900" dirty="0"/>
        </a:p>
        <a:p>
          <a:pPr algn="l"/>
          <a:r>
            <a:rPr lang="en-US" sz="900" dirty="0"/>
            <a:t>(d) service areas and rest areas;</a:t>
          </a:r>
          <a:endParaRPr lang="de-DE" sz="900" dirty="0"/>
        </a:p>
        <a:p>
          <a:pPr algn="l"/>
          <a:r>
            <a:rPr lang="en-US" sz="900" dirty="0"/>
            <a:t>(e) recharging points for electric vehicles</a:t>
          </a:r>
        </a:p>
        <a:p>
          <a:pPr algn="l"/>
          <a:r>
            <a:rPr lang="en-US" sz="900" dirty="0"/>
            <a:t>(f) compressed natural gas, liquefied natural gas, liquefied petroleum gas stations</a:t>
          </a:r>
          <a:endParaRPr lang="de-DE" sz="900" dirty="0"/>
        </a:p>
        <a:p>
          <a:pPr algn="l"/>
          <a:r>
            <a:rPr lang="en-US" sz="900" b="1" dirty="0"/>
            <a:t>(</a:t>
          </a:r>
          <a:r>
            <a:rPr lang="en-US" sz="900" b="1" dirty="0">
              <a:solidFill>
                <a:schemeClr val="accent6"/>
              </a:solidFill>
            </a:rPr>
            <a:t>g) points and stations for all other fuel types</a:t>
          </a:r>
          <a:endParaRPr lang="de-DE" sz="900" b="1" dirty="0">
            <a:solidFill>
              <a:schemeClr val="accent6"/>
            </a:solidFill>
          </a:endParaRPr>
        </a:p>
        <a:p>
          <a:pPr algn="l"/>
          <a:r>
            <a:rPr lang="en-US" sz="900" dirty="0"/>
            <a:t>(h) location of delivery areas</a:t>
          </a:r>
          <a:endParaRPr lang="de-DE" sz="900" dirty="0"/>
        </a:p>
      </dgm:t>
    </dgm:pt>
    <dgm:pt modelId="{E134F3CA-DA8C-4896-9AF2-5DC5A84FD424}" type="parTrans" cxnId="{F5381915-047B-4A35-A9F9-B62F3282DC34}">
      <dgm:prSet/>
      <dgm:spPr/>
      <dgm:t>
        <a:bodyPr/>
        <a:lstStyle/>
        <a:p>
          <a:endParaRPr lang="de-DE"/>
        </a:p>
      </dgm:t>
    </dgm:pt>
    <dgm:pt modelId="{E43F136D-4943-4332-97AE-D3EC0F86DA11}" type="sibTrans" cxnId="{F5381915-047B-4A35-A9F9-B62F3282DC34}">
      <dgm:prSet/>
      <dgm:spPr/>
      <dgm:t>
        <a:bodyPr/>
        <a:lstStyle/>
        <a:p>
          <a:endParaRPr lang="de-DE"/>
        </a:p>
      </dgm:t>
    </dgm:pt>
    <dgm:pt modelId="{DED10D56-22A7-4E36-989D-692973E90EBF}">
      <dgm:prSet custT="1"/>
      <dgm:spPr/>
      <dgm:t>
        <a:bodyPr/>
        <a:lstStyle/>
        <a:p>
          <a:r>
            <a:rPr lang="en-US" sz="900" b="1" u="sng" dirty="0">
              <a:solidFill>
                <a:srgbClr val="FF0000"/>
              </a:solidFill>
            </a:rPr>
            <a:t>Crucial</a:t>
          </a:r>
          <a:r>
            <a:rPr lang="en-US" sz="900" b="1" dirty="0">
              <a:solidFill>
                <a:srgbClr val="FF0000"/>
              </a:solidFill>
            </a:rPr>
            <a:t>:</a:t>
          </a:r>
        </a:p>
        <a:p>
          <a:r>
            <a:rPr lang="en-US" sz="900" b="1" dirty="0">
              <a:solidFill>
                <a:schemeClr val="accent6"/>
              </a:solidFill>
            </a:rPr>
            <a:t>(a) static and dynamic traffic regulations</a:t>
          </a:r>
          <a:endParaRPr lang="de-DE" sz="900" b="1" dirty="0">
            <a:solidFill>
              <a:schemeClr val="accent6"/>
            </a:solidFill>
          </a:endParaRPr>
        </a:p>
        <a:p>
          <a:r>
            <a:rPr lang="de-DE" sz="900" b="1" dirty="0">
              <a:solidFill>
                <a:schemeClr val="accent6"/>
              </a:solidFill>
            </a:rPr>
            <a:t>(b) </a:t>
          </a:r>
          <a:r>
            <a:rPr lang="de-DE" sz="900" b="1" dirty="0" err="1">
              <a:solidFill>
                <a:schemeClr val="accent6"/>
              </a:solidFill>
            </a:rPr>
            <a:t>traffic</a:t>
          </a:r>
          <a:r>
            <a:rPr lang="de-DE" sz="900" b="1" dirty="0">
              <a:solidFill>
                <a:schemeClr val="accent6"/>
              </a:solidFill>
            </a:rPr>
            <a:t> </a:t>
          </a:r>
          <a:r>
            <a:rPr lang="de-DE" sz="900" b="1" dirty="0" err="1">
              <a:solidFill>
                <a:schemeClr val="accent6"/>
              </a:solidFill>
            </a:rPr>
            <a:t>circulation</a:t>
          </a:r>
          <a:r>
            <a:rPr lang="de-DE" sz="900" b="1" dirty="0">
              <a:solidFill>
                <a:schemeClr val="accent6"/>
              </a:solidFill>
            </a:rPr>
            <a:t> </a:t>
          </a:r>
          <a:r>
            <a:rPr lang="de-DE" sz="900" b="1" dirty="0" err="1">
              <a:solidFill>
                <a:schemeClr val="accent6"/>
              </a:solidFill>
            </a:rPr>
            <a:t>plans</a:t>
          </a:r>
          <a:endParaRPr lang="de-DE" sz="900" b="1" dirty="0">
            <a:solidFill>
              <a:schemeClr val="accent6"/>
            </a:solidFill>
          </a:endParaRPr>
        </a:p>
        <a:p>
          <a:endParaRPr lang="de-DE" sz="900" dirty="0"/>
        </a:p>
        <a:p>
          <a:r>
            <a:rPr lang="de-DE" sz="900" u="sng" dirty="0"/>
            <a:t>Non-</a:t>
          </a:r>
          <a:r>
            <a:rPr lang="de-DE" sz="900" u="sng" dirty="0" err="1"/>
            <a:t>crucial</a:t>
          </a:r>
          <a:r>
            <a:rPr lang="de-DE" sz="900" u="sng" dirty="0"/>
            <a:t>:</a:t>
          </a:r>
        </a:p>
        <a:p>
          <a:r>
            <a:rPr lang="de-DE" sz="900" dirty="0"/>
            <a:t>(a) </a:t>
          </a:r>
          <a:r>
            <a:rPr lang="de-DE" sz="900" dirty="0" err="1"/>
            <a:t>traffic</a:t>
          </a:r>
          <a:r>
            <a:rPr lang="de-DE" sz="900" dirty="0"/>
            <a:t> </a:t>
          </a:r>
          <a:r>
            <a:rPr lang="de-DE" sz="900" dirty="0" err="1"/>
            <a:t>signs</a:t>
          </a:r>
          <a:endParaRPr lang="de-DE" sz="900" dirty="0"/>
        </a:p>
        <a:p>
          <a:r>
            <a:rPr lang="de-DE" sz="900" dirty="0"/>
            <a:t>(b) </a:t>
          </a:r>
          <a:r>
            <a:rPr lang="en-US" sz="900" dirty="0"/>
            <a:t>static and dynamic traffic regulations</a:t>
          </a:r>
          <a:endParaRPr lang="de-DE" sz="900" dirty="0"/>
        </a:p>
        <a:p>
          <a:r>
            <a:rPr lang="de-DE" sz="900" dirty="0"/>
            <a:t>(c9 </a:t>
          </a:r>
          <a:r>
            <a:rPr lang="de-DE" sz="900" dirty="0" err="1"/>
            <a:t>tolled</a:t>
          </a:r>
          <a:r>
            <a:rPr lang="de-DE" sz="900" dirty="0"/>
            <a:t> </a:t>
          </a:r>
          <a:r>
            <a:rPr lang="de-DE" sz="900" dirty="0" err="1"/>
            <a:t>roads</a:t>
          </a:r>
          <a:r>
            <a:rPr lang="de-DE" sz="900" dirty="0"/>
            <a:t>,</a:t>
          </a:r>
        </a:p>
        <a:p>
          <a:r>
            <a:rPr lang="de-DE" sz="900" dirty="0"/>
            <a:t>(d) variable </a:t>
          </a:r>
          <a:r>
            <a:rPr lang="de-DE" sz="900" dirty="0" err="1"/>
            <a:t>road</a:t>
          </a:r>
          <a:r>
            <a:rPr lang="de-DE" sz="900" dirty="0"/>
            <a:t> </a:t>
          </a:r>
          <a:r>
            <a:rPr lang="de-DE" sz="900" dirty="0" err="1"/>
            <a:t>user</a:t>
          </a:r>
          <a:r>
            <a:rPr lang="de-DE" sz="900" dirty="0"/>
            <a:t> </a:t>
          </a:r>
          <a:r>
            <a:rPr lang="de-DE" sz="900" dirty="0" err="1"/>
            <a:t>charges</a:t>
          </a:r>
          <a:endParaRPr lang="de-DE" sz="900" dirty="0"/>
        </a:p>
      </dgm:t>
    </dgm:pt>
    <dgm:pt modelId="{DD9AFCB7-34A3-42DF-A6CC-E8231847BD54}" type="parTrans" cxnId="{6E6C560F-EEF5-41B5-9EF4-6CBD8BAC9576}">
      <dgm:prSet/>
      <dgm:spPr/>
      <dgm:t>
        <a:bodyPr/>
        <a:lstStyle/>
        <a:p>
          <a:endParaRPr lang="de-DE"/>
        </a:p>
      </dgm:t>
    </dgm:pt>
    <dgm:pt modelId="{F582E954-9896-4DD3-BF09-130A7F04B384}" type="sibTrans" cxnId="{6E6C560F-EEF5-41B5-9EF4-6CBD8BAC9576}">
      <dgm:prSet/>
      <dgm:spPr/>
      <dgm:t>
        <a:bodyPr/>
        <a:lstStyle/>
        <a:p>
          <a:endParaRPr lang="de-DE"/>
        </a:p>
      </dgm:t>
    </dgm:pt>
    <dgm:pt modelId="{DDB41C60-403B-4ECB-82C4-878DDB7E26CE}">
      <dgm:prSet custT="1"/>
      <dgm:spPr/>
      <dgm:t>
        <a:bodyPr/>
        <a:lstStyle/>
        <a:p>
          <a:r>
            <a:rPr lang="en-US" sz="900" b="1" u="sng" dirty="0">
              <a:solidFill>
                <a:srgbClr val="FF0000"/>
              </a:solidFill>
            </a:rPr>
            <a:t>Crucial</a:t>
          </a:r>
          <a:r>
            <a:rPr lang="en-US" sz="900" b="1" dirty="0">
              <a:solidFill>
                <a:srgbClr val="FF0000"/>
              </a:solidFill>
            </a:rPr>
            <a:t>:</a:t>
          </a:r>
        </a:p>
        <a:p>
          <a:r>
            <a:rPr lang="de-DE" sz="900" b="1" dirty="0">
              <a:solidFill>
                <a:schemeClr val="accent6"/>
              </a:solidFill>
            </a:rPr>
            <a:t>(a) </a:t>
          </a:r>
          <a:r>
            <a:rPr lang="de-DE" sz="900" b="1" dirty="0" err="1">
              <a:solidFill>
                <a:schemeClr val="accent6"/>
              </a:solidFill>
            </a:rPr>
            <a:t>road</a:t>
          </a:r>
          <a:r>
            <a:rPr lang="de-DE" sz="900" b="1" dirty="0">
              <a:solidFill>
                <a:schemeClr val="accent6"/>
              </a:solidFill>
            </a:rPr>
            <a:t> </a:t>
          </a:r>
          <a:r>
            <a:rPr lang="de-DE" sz="900" b="1" dirty="0" err="1">
              <a:solidFill>
                <a:schemeClr val="accent6"/>
              </a:solidFill>
            </a:rPr>
            <a:t>closures</a:t>
          </a:r>
          <a:r>
            <a:rPr lang="de-DE" sz="900" b="1" dirty="0">
              <a:solidFill>
                <a:schemeClr val="accent6"/>
              </a:solidFill>
            </a:rPr>
            <a:t>;</a:t>
          </a:r>
        </a:p>
        <a:p>
          <a:r>
            <a:rPr lang="de-DE" sz="900" b="1" dirty="0">
              <a:solidFill>
                <a:schemeClr val="accent6"/>
              </a:solidFill>
            </a:rPr>
            <a:t>(b) </a:t>
          </a:r>
          <a:r>
            <a:rPr lang="de-DE" sz="900" b="1" dirty="0" err="1">
              <a:solidFill>
                <a:schemeClr val="accent6"/>
              </a:solidFill>
            </a:rPr>
            <a:t>lane</a:t>
          </a:r>
          <a:r>
            <a:rPr lang="de-DE" sz="900" b="1" dirty="0">
              <a:solidFill>
                <a:schemeClr val="accent6"/>
              </a:solidFill>
            </a:rPr>
            <a:t> </a:t>
          </a:r>
          <a:r>
            <a:rPr lang="de-DE" sz="900" b="1" dirty="0" err="1">
              <a:solidFill>
                <a:schemeClr val="accent6"/>
              </a:solidFill>
            </a:rPr>
            <a:t>closures</a:t>
          </a:r>
          <a:r>
            <a:rPr lang="de-DE" sz="900" b="1" dirty="0">
              <a:solidFill>
                <a:schemeClr val="accent6"/>
              </a:solidFill>
            </a:rPr>
            <a:t>;</a:t>
          </a:r>
        </a:p>
        <a:p>
          <a:r>
            <a:rPr lang="de-DE" sz="900" b="1" dirty="0">
              <a:solidFill>
                <a:schemeClr val="accent6"/>
              </a:solidFill>
            </a:rPr>
            <a:t>(c) </a:t>
          </a:r>
          <a:r>
            <a:rPr lang="de-DE" sz="900" b="1" dirty="0" err="1">
              <a:solidFill>
                <a:schemeClr val="accent6"/>
              </a:solidFill>
            </a:rPr>
            <a:t>roadworks</a:t>
          </a:r>
          <a:r>
            <a:rPr lang="de-DE" sz="900" b="1" dirty="0">
              <a:solidFill>
                <a:schemeClr val="accent6"/>
              </a:solidFill>
            </a:rPr>
            <a:t>;</a:t>
          </a:r>
        </a:p>
        <a:p>
          <a:r>
            <a:rPr lang="en-US" sz="900" b="1" dirty="0">
              <a:solidFill>
                <a:schemeClr val="accent6"/>
              </a:solidFill>
            </a:rPr>
            <a:t>(d) temporary traffic management measures.</a:t>
          </a:r>
        </a:p>
        <a:p>
          <a:endParaRPr lang="en-US" sz="900" dirty="0"/>
        </a:p>
        <a:p>
          <a:r>
            <a:rPr lang="de-DE" sz="900" u="sng" dirty="0"/>
            <a:t>Non-</a:t>
          </a:r>
          <a:r>
            <a:rPr lang="de-DE" sz="900" u="sng" dirty="0" err="1"/>
            <a:t>crucial</a:t>
          </a:r>
          <a:r>
            <a:rPr lang="de-DE" sz="900" u="sng" dirty="0"/>
            <a:t>:</a:t>
          </a:r>
        </a:p>
        <a:p>
          <a:r>
            <a:rPr lang="de-DE" sz="900" dirty="0"/>
            <a:t>(a) </a:t>
          </a:r>
          <a:r>
            <a:rPr lang="de-DE" sz="900" dirty="0" err="1"/>
            <a:t>bridge</a:t>
          </a:r>
          <a:r>
            <a:rPr lang="de-DE" sz="900" dirty="0"/>
            <a:t> </a:t>
          </a:r>
          <a:r>
            <a:rPr lang="de-DE" sz="900" dirty="0" err="1"/>
            <a:t>closures</a:t>
          </a:r>
          <a:r>
            <a:rPr lang="de-DE" sz="900" dirty="0"/>
            <a:t>;</a:t>
          </a:r>
        </a:p>
        <a:p>
          <a:r>
            <a:rPr lang="de-DE" sz="900" dirty="0"/>
            <a:t>(b) </a:t>
          </a:r>
          <a:r>
            <a:rPr lang="de-DE" sz="900" dirty="0" err="1"/>
            <a:t>accidents</a:t>
          </a:r>
          <a:r>
            <a:rPr lang="de-DE" sz="900" dirty="0"/>
            <a:t> and </a:t>
          </a:r>
          <a:r>
            <a:rPr lang="de-DE" sz="900" dirty="0" err="1"/>
            <a:t>incidents</a:t>
          </a:r>
          <a:r>
            <a:rPr lang="de-DE" sz="900" dirty="0"/>
            <a:t>;</a:t>
          </a:r>
        </a:p>
        <a:p>
          <a:r>
            <a:rPr lang="de-DE" sz="900" dirty="0"/>
            <a:t>(c) </a:t>
          </a:r>
          <a:r>
            <a:rPr lang="de-DE" sz="900" dirty="0" err="1"/>
            <a:t>poor</a:t>
          </a:r>
          <a:r>
            <a:rPr lang="de-DE" sz="900" dirty="0"/>
            <a:t> </a:t>
          </a:r>
          <a:r>
            <a:rPr lang="de-DE" sz="900" dirty="0" err="1"/>
            <a:t>road</a:t>
          </a:r>
          <a:r>
            <a:rPr lang="de-DE" sz="900" dirty="0"/>
            <a:t> </a:t>
          </a:r>
          <a:r>
            <a:rPr lang="de-DE" sz="900" dirty="0" err="1"/>
            <a:t>conditions</a:t>
          </a:r>
          <a:r>
            <a:rPr lang="de-DE" sz="900" dirty="0"/>
            <a:t>;</a:t>
          </a:r>
        </a:p>
        <a:p>
          <a:r>
            <a:rPr lang="en-US" sz="900" dirty="0"/>
            <a:t>(d) weather conditions affecting road surface and visibility.</a:t>
          </a:r>
          <a:endParaRPr lang="de-DE" sz="900" dirty="0"/>
        </a:p>
      </dgm:t>
    </dgm:pt>
    <dgm:pt modelId="{270C08B6-E40F-474E-91A2-B86807EBFD1E}" type="parTrans" cxnId="{C95E4312-5B78-4FF5-A885-E3061ED36781}">
      <dgm:prSet/>
      <dgm:spPr/>
      <dgm:t>
        <a:bodyPr/>
        <a:lstStyle/>
        <a:p>
          <a:endParaRPr lang="de-DE"/>
        </a:p>
      </dgm:t>
    </dgm:pt>
    <dgm:pt modelId="{62C145AB-79FA-4430-A722-DCF8D807ED38}" type="sibTrans" cxnId="{C95E4312-5B78-4FF5-A885-E3061ED36781}">
      <dgm:prSet/>
      <dgm:spPr/>
      <dgm:t>
        <a:bodyPr/>
        <a:lstStyle/>
        <a:p>
          <a:endParaRPr lang="de-DE"/>
        </a:p>
      </dgm:t>
    </dgm:pt>
    <dgm:pt modelId="{BB86FC25-99FB-4A73-B0C5-2C5D2AD0009C}">
      <dgm:prSet custT="1"/>
      <dgm:spPr/>
      <dgm:t>
        <a:bodyPr/>
        <a:lstStyle/>
        <a:p>
          <a:r>
            <a:rPr lang="de-DE" sz="900" dirty="0"/>
            <a:t>(a) </a:t>
          </a:r>
          <a:r>
            <a:rPr lang="de-DE" sz="900" dirty="0" err="1"/>
            <a:t>traffic</a:t>
          </a:r>
          <a:r>
            <a:rPr lang="de-DE" sz="900" dirty="0"/>
            <a:t> </a:t>
          </a:r>
          <a:r>
            <a:rPr lang="de-DE" sz="900" dirty="0" err="1"/>
            <a:t>volume</a:t>
          </a:r>
          <a:r>
            <a:rPr lang="de-DE" sz="900" dirty="0"/>
            <a:t>;</a:t>
          </a:r>
        </a:p>
        <a:p>
          <a:r>
            <a:rPr lang="de-DE" sz="900" dirty="0"/>
            <a:t>(b) </a:t>
          </a:r>
          <a:r>
            <a:rPr lang="de-DE" sz="900" dirty="0" err="1"/>
            <a:t>traffic</a:t>
          </a:r>
          <a:r>
            <a:rPr lang="de-DE" sz="900" dirty="0"/>
            <a:t> </a:t>
          </a:r>
          <a:r>
            <a:rPr lang="de-DE" sz="900" dirty="0" err="1"/>
            <a:t>speed</a:t>
          </a:r>
          <a:r>
            <a:rPr lang="de-DE" sz="900" dirty="0"/>
            <a:t>;</a:t>
          </a:r>
        </a:p>
        <a:p>
          <a:r>
            <a:rPr lang="en-US" sz="900" dirty="0"/>
            <a:t>© traffic queues;</a:t>
          </a:r>
          <a:endParaRPr lang="de-DE" sz="900" dirty="0"/>
        </a:p>
        <a:p>
          <a:r>
            <a:rPr lang="de-DE" sz="900" dirty="0"/>
            <a:t>(d) </a:t>
          </a:r>
          <a:r>
            <a:rPr lang="de-DE" sz="900" dirty="0" err="1"/>
            <a:t>travel</a:t>
          </a:r>
          <a:r>
            <a:rPr lang="de-DE" sz="900" dirty="0"/>
            <a:t> </a:t>
          </a:r>
          <a:r>
            <a:rPr lang="de-DE" sz="900" dirty="0" err="1"/>
            <a:t>times</a:t>
          </a:r>
          <a:r>
            <a:rPr lang="de-DE" sz="900" dirty="0"/>
            <a:t>;</a:t>
          </a:r>
        </a:p>
        <a:p>
          <a:r>
            <a:rPr lang="en-US" sz="900" dirty="0"/>
            <a:t>(e) waiting time at border crossings;</a:t>
          </a:r>
          <a:endParaRPr lang="de-DE" sz="900" dirty="0"/>
        </a:p>
        <a:p>
          <a:r>
            <a:rPr lang="en-US" sz="900" dirty="0"/>
            <a:t>(f) delivery areas;</a:t>
          </a:r>
          <a:endParaRPr lang="de-DE" sz="900" dirty="0"/>
        </a:p>
        <a:p>
          <a:r>
            <a:rPr lang="en-US" sz="900" dirty="0"/>
            <a:t>(g) recharging points and stations for electric vehicles;</a:t>
          </a:r>
          <a:endParaRPr lang="de-DE" sz="900" dirty="0"/>
        </a:p>
        <a:p>
          <a:r>
            <a:rPr lang="en-US" sz="900" dirty="0"/>
            <a:t>(h) </a:t>
          </a:r>
          <a:r>
            <a:rPr lang="en-US" sz="900" dirty="0" err="1"/>
            <a:t>refuelling</a:t>
          </a:r>
          <a:r>
            <a:rPr lang="en-US" sz="900" dirty="0"/>
            <a:t> points and stations for alternative fuel types;</a:t>
          </a:r>
          <a:endParaRPr lang="de-DE" sz="900" dirty="0"/>
        </a:p>
        <a:p>
          <a:r>
            <a:rPr lang="en-US" sz="900" dirty="0"/>
            <a:t>(</a:t>
          </a:r>
          <a:r>
            <a:rPr lang="en-US" sz="900" dirty="0" err="1"/>
            <a:t>i</a:t>
          </a:r>
          <a:r>
            <a:rPr lang="en-US" sz="900" dirty="0"/>
            <a:t>) price of ad hoc recharging/</a:t>
          </a:r>
          <a:r>
            <a:rPr lang="en-US" sz="900" dirty="0" err="1"/>
            <a:t>refuelling</a:t>
          </a:r>
          <a:r>
            <a:rPr lang="en-US" sz="900" dirty="0"/>
            <a:t>.</a:t>
          </a:r>
          <a:endParaRPr lang="de-DE" sz="900" dirty="0"/>
        </a:p>
      </dgm:t>
    </dgm:pt>
    <dgm:pt modelId="{B8DF20B6-EAB7-4DAB-A1DB-55D8CD961727}" type="parTrans" cxnId="{943A8B14-ACBC-46CF-AFEF-C255DF45849F}">
      <dgm:prSet/>
      <dgm:spPr/>
      <dgm:t>
        <a:bodyPr/>
        <a:lstStyle/>
        <a:p>
          <a:endParaRPr lang="de-DE"/>
        </a:p>
      </dgm:t>
    </dgm:pt>
    <dgm:pt modelId="{2622F22B-945F-4749-A779-4A492AB1ABFD}" type="sibTrans" cxnId="{943A8B14-ACBC-46CF-AFEF-C255DF45849F}">
      <dgm:prSet/>
      <dgm:spPr/>
      <dgm:t>
        <a:bodyPr/>
        <a:lstStyle/>
        <a:p>
          <a:endParaRPr lang="de-DE"/>
        </a:p>
      </dgm:t>
    </dgm:pt>
    <dgm:pt modelId="{60F8630B-490F-4293-BC02-90DA972D8827}" type="pres">
      <dgm:prSet presAssocID="{67A67668-7E11-4108-930D-8EC096C4BE00}" presName="hierChild1" presStyleCnt="0">
        <dgm:presLayoutVars>
          <dgm:orgChart val="1"/>
          <dgm:chPref val="1"/>
          <dgm:dir/>
          <dgm:animOne val="branch"/>
          <dgm:animLvl val="lvl"/>
          <dgm:resizeHandles/>
        </dgm:presLayoutVars>
      </dgm:prSet>
      <dgm:spPr/>
    </dgm:pt>
    <dgm:pt modelId="{E2ADAE86-D9EB-419D-B0C1-CA0D22186654}" type="pres">
      <dgm:prSet presAssocID="{14B19083-8C3C-4FAA-8706-8A26C5C73846}" presName="hierRoot1" presStyleCnt="0">
        <dgm:presLayoutVars>
          <dgm:hierBranch val="init"/>
        </dgm:presLayoutVars>
      </dgm:prSet>
      <dgm:spPr/>
    </dgm:pt>
    <dgm:pt modelId="{ED601B90-4629-4D3D-87C2-6D3EDD573A6E}" type="pres">
      <dgm:prSet presAssocID="{14B19083-8C3C-4FAA-8706-8A26C5C73846}" presName="rootComposite1" presStyleCnt="0"/>
      <dgm:spPr/>
    </dgm:pt>
    <dgm:pt modelId="{17696F92-EFD4-4D31-B258-CD3D840107AB}" type="pres">
      <dgm:prSet presAssocID="{14B19083-8C3C-4FAA-8706-8A26C5C73846}" presName="rootText1" presStyleLbl="node0" presStyleIdx="0" presStyleCnt="1">
        <dgm:presLayoutVars>
          <dgm:chPref val="3"/>
        </dgm:presLayoutVars>
      </dgm:prSet>
      <dgm:spPr/>
    </dgm:pt>
    <dgm:pt modelId="{C89BC497-59D2-43AC-81F5-3AFF775A6C6E}" type="pres">
      <dgm:prSet presAssocID="{14B19083-8C3C-4FAA-8706-8A26C5C73846}" presName="rootConnector1" presStyleLbl="node1" presStyleIdx="0" presStyleCnt="0"/>
      <dgm:spPr/>
    </dgm:pt>
    <dgm:pt modelId="{87636B98-B7FB-4C56-A0DC-805D276BA5F3}" type="pres">
      <dgm:prSet presAssocID="{14B19083-8C3C-4FAA-8706-8A26C5C73846}" presName="hierChild2" presStyleCnt="0"/>
      <dgm:spPr/>
    </dgm:pt>
    <dgm:pt modelId="{76B8E0B0-5224-4D2F-A233-0BD64CAD7B3F}" type="pres">
      <dgm:prSet presAssocID="{9FCEF9BA-C5DD-4C62-9452-08B7D735A6D5}" presName="Name37" presStyleLbl="parChTrans1D2" presStyleIdx="0" presStyleCnt="4"/>
      <dgm:spPr/>
    </dgm:pt>
    <dgm:pt modelId="{CA24EB5F-1B8D-47FF-9F16-10A7F8EE0972}" type="pres">
      <dgm:prSet presAssocID="{192FEAB2-49EA-4F91-96F3-A8860B5DC9C6}" presName="hierRoot2" presStyleCnt="0">
        <dgm:presLayoutVars>
          <dgm:hierBranch val="init"/>
        </dgm:presLayoutVars>
      </dgm:prSet>
      <dgm:spPr/>
    </dgm:pt>
    <dgm:pt modelId="{D25CD88E-556B-47BC-BBC8-FD02E8EA5722}" type="pres">
      <dgm:prSet presAssocID="{192FEAB2-49EA-4F91-96F3-A8860B5DC9C6}" presName="rootComposite" presStyleCnt="0"/>
      <dgm:spPr/>
    </dgm:pt>
    <dgm:pt modelId="{9F1FF99B-C16B-486A-8583-F8F14E539EC9}" type="pres">
      <dgm:prSet presAssocID="{192FEAB2-49EA-4F91-96F3-A8860B5DC9C6}" presName="rootText" presStyleLbl="node2" presStyleIdx="0" presStyleCnt="4">
        <dgm:presLayoutVars>
          <dgm:chPref val="3"/>
        </dgm:presLayoutVars>
      </dgm:prSet>
      <dgm:spPr/>
    </dgm:pt>
    <dgm:pt modelId="{577829F2-92C2-41DA-B7DE-87456B50283E}" type="pres">
      <dgm:prSet presAssocID="{192FEAB2-49EA-4F91-96F3-A8860B5DC9C6}" presName="rootConnector" presStyleLbl="node2" presStyleIdx="0" presStyleCnt="4"/>
      <dgm:spPr/>
    </dgm:pt>
    <dgm:pt modelId="{1151A340-9F9F-4998-9359-D96C9DA25D5A}" type="pres">
      <dgm:prSet presAssocID="{192FEAB2-49EA-4F91-96F3-A8860B5DC9C6}" presName="hierChild4" presStyleCnt="0"/>
      <dgm:spPr/>
    </dgm:pt>
    <dgm:pt modelId="{C218F510-D27A-4098-9919-640D9DF8198D}" type="pres">
      <dgm:prSet presAssocID="{E134F3CA-DA8C-4896-9AF2-5DC5A84FD424}" presName="Name37" presStyleLbl="parChTrans1D3" presStyleIdx="0" presStyleCnt="4"/>
      <dgm:spPr/>
    </dgm:pt>
    <dgm:pt modelId="{E98F2E2E-82A6-42BF-AD0D-AA9582933768}" type="pres">
      <dgm:prSet presAssocID="{D389AB6D-1984-4F8C-B628-391028835CB7}" presName="hierRoot2" presStyleCnt="0">
        <dgm:presLayoutVars>
          <dgm:hierBranch val="init"/>
        </dgm:presLayoutVars>
      </dgm:prSet>
      <dgm:spPr/>
    </dgm:pt>
    <dgm:pt modelId="{65FFA351-5E68-4C3C-AA0E-D4E4DBEB25AB}" type="pres">
      <dgm:prSet presAssocID="{D389AB6D-1984-4F8C-B628-391028835CB7}" presName="rootComposite" presStyleCnt="0"/>
      <dgm:spPr/>
    </dgm:pt>
    <dgm:pt modelId="{C121B2B2-F681-4846-8854-EEB69EDCD952}" type="pres">
      <dgm:prSet presAssocID="{D389AB6D-1984-4F8C-B628-391028835CB7}" presName="rootText" presStyleLbl="node3" presStyleIdx="0" presStyleCnt="4" custScaleX="118096" custScaleY="301646">
        <dgm:presLayoutVars>
          <dgm:chPref val="3"/>
        </dgm:presLayoutVars>
      </dgm:prSet>
      <dgm:spPr/>
    </dgm:pt>
    <dgm:pt modelId="{F58E5B13-6E8D-48BB-85B9-59DC1363CECC}" type="pres">
      <dgm:prSet presAssocID="{D389AB6D-1984-4F8C-B628-391028835CB7}" presName="rootConnector" presStyleLbl="node3" presStyleIdx="0" presStyleCnt="4"/>
      <dgm:spPr/>
    </dgm:pt>
    <dgm:pt modelId="{AD5BEEB8-43CE-4BB1-906E-747AE012A473}" type="pres">
      <dgm:prSet presAssocID="{D389AB6D-1984-4F8C-B628-391028835CB7}" presName="hierChild4" presStyleCnt="0"/>
      <dgm:spPr/>
    </dgm:pt>
    <dgm:pt modelId="{5CFBF807-F260-4632-B741-BB64FFDB4898}" type="pres">
      <dgm:prSet presAssocID="{D389AB6D-1984-4F8C-B628-391028835CB7}" presName="hierChild5" presStyleCnt="0"/>
      <dgm:spPr/>
    </dgm:pt>
    <dgm:pt modelId="{9C384CA5-841E-45F1-A42F-4C50D7778196}" type="pres">
      <dgm:prSet presAssocID="{192FEAB2-49EA-4F91-96F3-A8860B5DC9C6}" presName="hierChild5" presStyleCnt="0"/>
      <dgm:spPr/>
    </dgm:pt>
    <dgm:pt modelId="{0DC85D11-481B-40BF-AAF4-D36B13EF9580}" type="pres">
      <dgm:prSet presAssocID="{5547620D-FEB3-47C8-9A25-5803F9B621F3}" presName="Name37" presStyleLbl="parChTrans1D2" presStyleIdx="1" presStyleCnt="4"/>
      <dgm:spPr/>
    </dgm:pt>
    <dgm:pt modelId="{3601EBB3-984E-4567-8C5A-280E788D0D1A}" type="pres">
      <dgm:prSet presAssocID="{E2CA9AE3-26E6-4B0F-BEF5-C3C7488C25E8}" presName="hierRoot2" presStyleCnt="0">
        <dgm:presLayoutVars>
          <dgm:hierBranch val="init"/>
        </dgm:presLayoutVars>
      </dgm:prSet>
      <dgm:spPr/>
    </dgm:pt>
    <dgm:pt modelId="{4C59BA1C-5BF8-4944-982F-170C86415BBE}" type="pres">
      <dgm:prSet presAssocID="{E2CA9AE3-26E6-4B0F-BEF5-C3C7488C25E8}" presName="rootComposite" presStyleCnt="0"/>
      <dgm:spPr/>
    </dgm:pt>
    <dgm:pt modelId="{40C74AB0-4A2E-4C5A-9160-25C2777A1C23}" type="pres">
      <dgm:prSet presAssocID="{E2CA9AE3-26E6-4B0F-BEF5-C3C7488C25E8}" presName="rootText" presStyleLbl="node2" presStyleIdx="1" presStyleCnt="4">
        <dgm:presLayoutVars>
          <dgm:chPref val="3"/>
        </dgm:presLayoutVars>
      </dgm:prSet>
      <dgm:spPr/>
    </dgm:pt>
    <dgm:pt modelId="{B8A54C28-BF30-48ED-A338-766A68A6D150}" type="pres">
      <dgm:prSet presAssocID="{E2CA9AE3-26E6-4B0F-BEF5-C3C7488C25E8}" presName="rootConnector" presStyleLbl="node2" presStyleIdx="1" presStyleCnt="4"/>
      <dgm:spPr/>
    </dgm:pt>
    <dgm:pt modelId="{AF3AD2B8-0E84-4F25-B632-D2DAC5EA69D7}" type="pres">
      <dgm:prSet presAssocID="{E2CA9AE3-26E6-4B0F-BEF5-C3C7488C25E8}" presName="hierChild4" presStyleCnt="0"/>
      <dgm:spPr/>
    </dgm:pt>
    <dgm:pt modelId="{7F96F261-5640-478B-AA5D-26A5E1E69313}" type="pres">
      <dgm:prSet presAssocID="{DD9AFCB7-34A3-42DF-A6CC-E8231847BD54}" presName="Name37" presStyleLbl="parChTrans1D3" presStyleIdx="1" presStyleCnt="4"/>
      <dgm:spPr/>
    </dgm:pt>
    <dgm:pt modelId="{C4B0748A-2AC4-4ED5-88CD-61CD40E8754A}" type="pres">
      <dgm:prSet presAssocID="{DED10D56-22A7-4E36-989D-692973E90EBF}" presName="hierRoot2" presStyleCnt="0">
        <dgm:presLayoutVars>
          <dgm:hierBranch val="init"/>
        </dgm:presLayoutVars>
      </dgm:prSet>
      <dgm:spPr/>
    </dgm:pt>
    <dgm:pt modelId="{2F69A37F-5BC4-4BF8-B058-FF97E34BE9A9}" type="pres">
      <dgm:prSet presAssocID="{DED10D56-22A7-4E36-989D-692973E90EBF}" presName="rootComposite" presStyleCnt="0"/>
      <dgm:spPr/>
    </dgm:pt>
    <dgm:pt modelId="{DBE67E3E-7575-4F01-9AA0-B908FA82F082}" type="pres">
      <dgm:prSet presAssocID="{DED10D56-22A7-4E36-989D-692973E90EBF}" presName="rootText" presStyleLbl="node3" presStyleIdx="1" presStyleCnt="4" custScaleY="240417">
        <dgm:presLayoutVars>
          <dgm:chPref val="3"/>
        </dgm:presLayoutVars>
      </dgm:prSet>
      <dgm:spPr/>
    </dgm:pt>
    <dgm:pt modelId="{D73E117D-566B-494D-98DB-1B598D10D05B}" type="pres">
      <dgm:prSet presAssocID="{DED10D56-22A7-4E36-989D-692973E90EBF}" presName="rootConnector" presStyleLbl="node3" presStyleIdx="1" presStyleCnt="4"/>
      <dgm:spPr/>
    </dgm:pt>
    <dgm:pt modelId="{B99D9FD5-96F4-4D50-842A-93DCACBFF29D}" type="pres">
      <dgm:prSet presAssocID="{DED10D56-22A7-4E36-989D-692973E90EBF}" presName="hierChild4" presStyleCnt="0"/>
      <dgm:spPr/>
    </dgm:pt>
    <dgm:pt modelId="{A90F9406-D9EB-4193-A585-A324A272AFF3}" type="pres">
      <dgm:prSet presAssocID="{DED10D56-22A7-4E36-989D-692973E90EBF}" presName="hierChild5" presStyleCnt="0"/>
      <dgm:spPr/>
    </dgm:pt>
    <dgm:pt modelId="{E0BBE8F6-6FF2-409A-BDB3-740DE348CE6C}" type="pres">
      <dgm:prSet presAssocID="{E2CA9AE3-26E6-4B0F-BEF5-C3C7488C25E8}" presName="hierChild5" presStyleCnt="0"/>
      <dgm:spPr/>
    </dgm:pt>
    <dgm:pt modelId="{175EF913-0968-4696-AA89-C9DDD2FAE94A}" type="pres">
      <dgm:prSet presAssocID="{7760E97A-79E9-46FD-A38C-97D5FA85B7DB}" presName="Name37" presStyleLbl="parChTrans1D2" presStyleIdx="2" presStyleCnt="4"/>
      <dgm:spPr/>
    </dgm:pt>
    <dgm:pt modelId="{D4D3EE2B-6C36-4AAD-94E5-3A6DB6CE955B}" type="pres">
      <dgm:prSet presAssocID="{EEA381CC-51CB-4AB6-A02E-60644A198BF3}" presName="hierRoot2" presStyleCnt="0">
        <dgm:presLayoutVars>
          <dgm:hierBranch val="init"/>
        </dgm:presLayoutVars>
      </dgm:prSet>
      <dgm:spPr/>
    </dgm:pt>
    <dgm:pt modelId="{9689FAA3-821F-44FD-946F-BACC932A9987}" type="pres">
      <dgm:prSet presAssocID="{EEA381CC-51CB-4AB6-A02E-60644A198BF3}" presName="rootComposite" presStyleCnt="0"/>
      <dgm:spPr/>
    </dgm:pt>
    <dgm:pt modelId="{66444C1C-808F-40F8-9D45-B3FC5DDAF05E}" type="pres">
      <dgm:prSet presAssocID="{EEA381CC-51CB-4AB6-A02E-60644A198BF3}" presName="rootText" presStyleLbl="node2" presStyleIdx="2" presStyleCnt="4">
        <dgm:presLayoutVars>
          <dgm:chPref val="3"/>
        </dgm:presLayoutVars>
      </dgm:prSet>
      <dgm:spPr/>
    </dgm:pt>
    <dgm:pt modelId="{E7DFF66F-0BDB-4992-8870-9C462B25684A}" type="pres">
      <dgm:prSet presAssocID="{EEA381CC-51CB-4AB6-A02E-60644A198BF3}" presName="rootConnector" presStyleLbl="node2" presStyleIdx="2" presStyleCnt="4"/>
      <dgm:spPr/>
    </dgm:pt>
    <dgm:pt modelId="{E2D5EBFD-8375-4C70-8708-7E02F5C0769B}" type="pres">
      <dgm:prSet presAssocID="{EEA381CC-51CB-4AB6-A02E-60644A198BF3}" presName="hierChild4" presStyleCnt="0"/>
      <dgm:spPr/>
    </dgm:pt>
    <dgm:pt modelId="{E83053EF-FE0D-451F-8948-9708D74DFB55}" type="pres">
      <dgm:prSet presAssocID="{270C08B6-E40F-474E-91A2-B86807EBFD1E}" presName="Name37" presStyleLbl="parChTrans1D3" presStyleIdx="2" presStyleCnt="4"/>
      <dgm:spPr/>
    </dgm:pt>
    <dgm:pt modelId="{117A46CC-0723-4D09-8371-B4F5406815D6}" type="pres">
      <dgm:prSet presAssocID="{DDB41C60-403B-4ECB-82C4-878DDB7E26CE}" presName="hierRoot2" presStyleCnt="0">
        <dgm:presLayoutVars>
          <dgm:hierBranch val="init"/>
        </dgm:presLayoutVars>
      </dgm:prSet>
      <dgm:spPr/>
    </dgm:pt>
    <dgm:pt modelId="{A044CA2B-B18A-4712-96B8-FABF7933658B}" type="pres">
      <dgm:prSet presAssocID="{DDB41C60-403B-4ECB-82C4-878DDB7E26CE}" presName="rootComposite" presStyleCnt="0"/>
      <dgm:spPr/>
    </dgm:pt>
    <dgm:pt modelId="{8A04A49D-DFF4-45AB-BB16-D621B5497EF4}" type="pres">
      <dgm:prSet presAssocID="{DDB41C60-403B-4ECB-82C4-878DDB7E26CE}" presName="rootText" presStyleLbl="node3" presStyleIdx="2" presStyleCnt="4" custScaleY="254906">
        <dgm:presLayoutVars>
          <dgm:chPref val="3"/>
        </dgm:presLayoutVars>
      </dgm:prSet>
      <dgm:spPr/>
    </dgm:pt>
    <dgm:pt modelId="{67F2BBA4-D7BA-4AA3-B40E-2C8D336A94AD}" type="pres">
      <dgm:prSet presAssocID="{DDB41C60-403B-4ECB-82C4-878DDB7E26CE}" presName="rootConnector" presStyleLbl="node3" presStyleIdx="2" presStyleCnt="4"/>
      <dgm:spPr/>
    </dgm:pt>
    <dgm:pt modelId="{C4B2A69D-3B77-4DA6-9784-7F9FD5FC894B}" type="pres">
      <dgm:prSet presAssocID="{DDB41C60-403B-4ECB-82C4-878DDB7E26CE}" presName="hierChild4" presStyleCnt="0"/>
      <dgm:spPr/>
    </dgm:pt>
    <dgm:pt modelId="{D4A467DF-3592-4153-9442-4DC70CCC47C7}" type="pres">
      <dgm:prSet presAssocID="{DDB41C60-403B-4ECB-82C4-878DDB7E26CE}" presName="hierChild5" presStyleCnt="0"/>
      <dgm:spPr/>
    </dgm:pt>
    <dgm:pt modelId="{0E4469A5-04F3-40A6-8BDB-FC82A9B3F02F}" type="pres">
      <dgm:prSet presAssocID="{EEA381CC-51CB-4AB6-A02E-60644A198BF3}" presName="hierChild5" presStyleCnt="0"/>
      <dgm:spPr/>
    </dgm:pt>
    <dgm:pt modelId="{931DFD9F-8B2F-49EB-A1E8-24749BC369DA}" type="pres">
      <dgm:prSet presAssocID="{93B06119-1ECD-4CA5-B63C-13A543B66AF8}" presName="Name37" presStyleLbl="parChTrans1D2" presStyleIdx="3" presStyleCnt="4"/>
      <dgm:spPr/>
    </dgm:pt>
    <dgm:pt modelId="{607A2953-D9C2-4EFB-A43C-90645801368A}" type="pres">
      <dgm:prSet presAssocID="{78971C1A-45B0-4DCA-9FBF-843D62791BB4}" presName="hierRoot2" presStyleCnt="0">
        <dgm:presLayoutVars>
          <dgm:hierBranch val="init"/>
        </dgm:presLayoutVars>
      </dgm:prSet>
      <dgm:spPr/>
    </dgm:pt>
    <dgm:pt modelId="{762BE2C9-338B-40FD-9C81-44D32DF1ED54}" type="pres">
      <dgm:prSet presAssocID="{78971C1A-45B0-4DCA-9FBF-843D62791BB4}" presName="rootComposite" presStyleCnt="0"/>
      <dgm:spPr/>
    </dgm:pt>
    <dgm:pt modelId="{159EC326-A0A9-4938-BED6-582A5A0D60A9}" type="pres">
      <dgm:prSet presAssocID="{78971C1A-45B0-4DCA-9FBF-843D62791BB4}" presName="rootText" presStyleLbl="node2" presStyleIdx="3" presStyleCnt="4">
        <dgm:presLayoutVars>
          <dgm:chPref val="3"/>
        </dgm:presLayoutVars>
      </dgm:prSet>
      <dgm:spPr/>
    </dgm:pt>
    <dgm:pt modelId="{330D52FC-6390-4252-B157-EA2B92A871BD}" type="pres">
      <dgm:prSet presAssocID="{78971C1A-45B0-4DCA-9FBF-843D62791BB4}" presName="rootConnector" presStyleLbl="node2" presStyleIdx="3" presStyleCnt="4"/>
      <dgm:spPr/>
    </dgm:pt>
    <dgm:pt modelId="{AD123BF0-A14F-4D62-A285-982F96C2A685}" type="pres">
      <dgm:prSet presAssocID="{78971C1A-45B0-4DCA-9FBF-843D62791BB4}" presName="hierChild4" presStyleCnt="0"/>
      <dgm:spPr/>
    </dgm:pt>
    <dgm:pt modelId="{06AE5104-6F7D-4EFF-9C8B-D51D793F11DB}" type="pres">
      <dgm:prSet presAssocID="{B8DF20B6-EAB7-4DAB-A1DB-55D8CD961727}" presName="Name37" presStyleLbl="parChTrans1D3" presStyleIdx="3" presStyleCnt="4"/>
      <dgm:spPr/>
    </dgm:pt>
    <dgm:pt modelId="{F568AA88-8764-424C-A8E9-A70C3B24AC64}" type="pres">
      <dgm:prSet presAssocID="{BB86FC25-99FB-4A73-B0C5-2C5D2AD0009C}" presName="hierRoot2" presStyleCnt="0">
        <dgm:presLayoutVars>
          <dgm:hierBranch val="init"/>
        </dgm:presLayoutVars>
      </dgm:prSet>
      <dgm:spPr/>
    </dgm:pt>
    <dgm:pt modelId="{CA18F03E-F017-48A2-A3F1-42176ED52205}" type="pres">
      <dgm:prSet presAssocID="{BB86FC25-99FB-4A73-B0C5-2C5D2AD0009C}" presName="rootComposite" presStyleCnt="0"/>
      <dgm:spPr/>
    </dgm:pt>
    <dgm:pt modelId="{77E8EC7E-5DD7-42D4-9FBA-6E00AFCB756B}" type="pres">
      <dgm:prSet presAssocID="{BB86FC25-99FB-4A73-B0C5-2C5D2AD0009C}" presName="rootText" presStyleLbl="node3" presStyleIdx="3" presStyleCnt="4" custScaleY="261716">
        <dgm:presLayoutVars>
          <dgm:chPref val="3"/>
        </dgm:presLayoutVars>
      </dgm:prSet>
      <dgm:spPr/>
    </dgm:pt>
    <dgm:pt modelId="{3960CA40-2B3C-45CA-89ED-209B51849B6A}" type="pres">
      <dgm:prSet presAssocID="{BB86FC25-99FB-4A73-B0C5-2C5D2AD0009C}" presName="rootConnector" presStyleLbl="node3" presStyleIdx="3" presStyleCnt="4"/>
      <dgm:spPr/>
    </dgm:pt>
    <dgm:pt modelId="{C8D08F24-9B28-4DA1-831C-F82B8CF99619}" type="pres">
      <dgm:prSet presAssocID="{BB86FC25-99FB-4A73-B0C5-2C5D2AD0009C}" presName="hierChild4" presStyleCnt="0"/>
      <dgm:spPr/>
    </dgm:pt>
    <dgm:pt modelId="{62B5E6BD-A8D5-46BD-8B09-5255472ACF35}" type="pres">
      <dgm:prSet presAssocID="{BB86FC25-99FB-4A73-B0C5-2C5D2AD0009C}" presName="hierChild5" presStyleCnt="0"/>
      <dgm:spPr/>
    </dgm:pt>
    <dgm:pt modelId="{CF23AA8F-A943-4BBC-B09A-F957DC39B97E}" type="pres">
      <dgm:prSet presAssocID="{78971C1A-45B0-4DCA-9FBF-843D62791BB4}" presName="hierChild5" presStyleCnt="0"/>
      <dgm:spPr/>
    </dgm:pt>
    <dgm:pt modelId="{ADF7B7E6-A8C3-4A89-BA8F-DB18F411B146}" type="pres">
      <dgm:prSet presAssocID="{14B19083-8C3C-4FAA-8706-8A26C5C73846}" presName="hierChild3" presStyleCnt="0"/>
      <dgm:spPr/>
    </dgm:pt>
  </dgm:ptLst>
  <dgm:cxnLst>
    <dgm:cxn modelId="{43D20A01-3ECE-4C67-BB2A-5C5F2EFB841A}" type="presOf" srcId="{270C08B6-E40F-474E-91A2-B86807EBFD1E}" destId="{E83053EF-FE0D-451F-8948-9708D74DFB55}" srcOrd="0" destOrd="0" presId="urn:microsoft.com/office/officeart/2005/8/layout/orgChart1"/>
    <dgm:cxn modelId="{747EF506-B910-4B0C-A7BD-E58E5202645D}" type="presOf" srcId="{D389AB6D-1984-4F8C-B628-391028835CB7}" destId="{F58E5B13-6E8D-48BB-85B9-59DC1363CECC}" srcOrd="1" destOrd="0" presId="urn:microsoft.com/office/officeart/2005/8/layout/orgChart1"/>
    <dgm:cxn modelId="{3A26860B-4EBE-45F6-845A-6C9E7D81DD1F}" srcId="{67A67668-7E11-4108-930D-8EC096C4BE00}" destId="{14B19083-8C3C-4FAA-8706-8A26C5C73846}" srcOrd="0" destOrd="0" parTransId="{21320000-A30D-4735-BBF0-ADA74AF66DC4}" sibTransId="{AE66AA36-5205-48C2-A760-163CC9B2A28E}"/>
    <dgm:cxn modelId="{6E6C560F-EEF5-41B5-9EF4-6CBD8BAC9576}" srcId="{E2CA9AE3-26E6-4B0F-BEF5-C3C7488C25E8}" destId="{DED10D56-22A7-4E36-989D-692973E90EBF}" srcOrd="0" destOrd="0" parTransId="{DD9AFCB7-34A3-42DF-A6CC-E8231847BD54}" sibTransId="{F582E954-9896-4DD3-BF09-130A7F04B384}"/>
    <dgm:cxn modelId="{C95E4312-5B78-4FF5-A885-E3061ED36781}" srcId="{EEA381CC-51CB-4AB6-A02E-60644A198BF3}" destId="{DDB41C60-403B-4ECB-82C4-878DDB7E26CE}" srcOrd="0" destOrd="0" parTransId="{270C08B6-E40F-474E-91A2-B86807EBFD1E}" sibTransId="{62C145AB-79FA-4430-A722-DCF8D807ED38}"/>
    <dgm:cxn modelId="{943A8B14-ACBC-46CF-AFEF-C255DF45849F}" srcId="{78971C1A-45B0-4DCA-9FBF-843D62791BB4}" destId="{BB86FC25-99FB-4A73-B0C5-2C5D2AD0009C}" srcOrd="0" destOrd="0" parTransId="{B8DF20B6-EAB7-4DAB-A1DB-55D8CD961727}" sibTransId="{2622F22B-945F-4749-A779-4A492AB1ABFD}"/>
    <dgm:cxn modelId="{F5381915-047B-4A35-A9F9-B62F3282DC34}" srcId="{192FEAB2-49EA-4F91-96F3-A8860B5DC9C6}" destId="{D389AB6D-1984-4F8C-B628-391028835CB7}" srcOrd="0" destOrd="0" parTransId="{E134F3CA-DA8C-4896-9AF2-5DC5A84FD424}" sibTransId="{E43F136D-4943-4332-97AE-D3EC0F86DA11}"/>
    <dgm:cxn modelId="{03688B19-8BF0-45AB-ABA2-6EEE1C487EA8}" type="presOf" srcId="{DED10D56-22A7-4E36-989D-692973E90EBF}" destId="{DBE67E3E-7575-4F01-9AA0-B908FA82F082}" srcOrd="0" destOrd="0" presId="urn:microsoft.com/office/officeart/2005/8/layout/orgChart1"/>
    <dgm:cxn modelId="{5E3A8B28-0E20-424A-9D20-1BC5A125BDE7}" type="presOf" srcId="{78971C1A-45B0-4DCA-9FBF-843D62791BB4}" destId="{159EC326-A0A9-4938-BED6-582A5A0D60A9}" srcOrd="0" destOrd="0" presId="urn:microsoft.com/office/officeart/2005/8/layout/orgChart1"/>
    <dgm:cxn modelId="{A1A8382E-CB49-4449-84EF-466DC1DAFADC}" type="presOf" srcId="{DD9AFCB7-34A3-42DF-A6CC-E8231847BD54}" destId="{7F96F261-5640-478B-AA5D-26A5E1E69313}" srcOrd="0" destOrd="0" presId="urn:microsoft.com/office/officeart/2005/8/layout/orgChart1"/>
    <dgm:cxn modelId="{196E572E-259D-45BE-8012-7187269A88CD}" type="presOf" srcId="{E2CA9AE3-26E6-4B0F-BEF5-C3C7488C25E8}" destId="{B8A54C28-BF30-48ED-A338-766A68A6D150}" srcOrd="1" destOrd="0" presId="urn:microsoft.com/office/officeart/2005/8/layout/orgChart1"/>
    <dgm:cxn modelId="{B37DA22E-4D94-43FA-8FB0-9432C9133D8A}" type="presOf" srcId="{EEA381CC-51CB-4AB6-A02E-60644A198BF3}" destId="{E7DFF66F-0BDB-4992-8870-9C462B25684A}" srcOrd="1" destOrd="0" presId="urn:microsoft.com/office/officeart/2005/8/layout/orgChart1"/>
    <dgm:cxn modelId="{C6E52E39-76B4-463C-94DC-1EF9A526415B}" type="presOf" srcId="{E2CA9AE3-26E6-4B0F-BEF5-C3C7488C25E8}" destId="{40C74AB0-4A2E-4C5A-9160-25C2777A1C23}" srcOrd="0" destOrd="0" presId="urn:microsoft.com/office/officeart/2005/8/layout/orgChart1"/>
    <dgm:cxn modelId="{B6DF4C3E-4F35-484F-850F-BF57373FD4C1}" type="presOf" srcId="{78971C1A-45B0-4DCA-9FBF-843D62791BB4}" destId="{330D52FC-6390-4252-B157-EA2B92A871BD}" srcOrd="1" destOrd="0" presId="urn:microsoft.com/office/officeart/2005/8/layout/orgChart1"/>
    <dgm:cxn modelId="{532EAF5B-71B6-46A6-A600-D27C12B18606}" srcId="{14B19083-8C3C-4FAA-8706-8A26C5C73846}" destId="{E2CA9AE3-26E6-4B0F-BEF5-C3C7488C25E8}" srcOrd="1" destOrd="0" parTransId="{5547620D-FEB3-47C8-9A25-5803F9B621F3}" sibTransId="{DDE45A06-CB0F-406F-83B4-E798BEAFC58D}"/>
    <dgm:cxn modelId="{7B065D5D-5E6D-4325-95D1-1974708C0D71}" type="presOf" srcId="{14B19083-8C3C-4FAA-8706-8A26C5C73846}" destId="{17696F92-EFD4-4D31-B258-CD3D840107AB}" srcOrd="0" destOrd="0" presId="urn:microsoft.com/office/officeart/2005/8/layout/orgChart1"/>
    <dgm:cxn modelId="{18C44543-3FFF-4932-A362-3AE2096B4C35}" type="presOf" srcId="{DDB41C60-403B-4ECB-82C4-878DDB7E26CE}" destId="{67F2BBA4-D7BA-4AA3-B40E-2C8D336A94AD}" srcOrd="1" destOrd="0" presId="urn:microsoft.com/office/officeart/2005/8/layout/orgChart1"/>
    <dgm:cxn modelId="{5BDBE945-18D0-481B-9CD8-6BCC15DB2AD5}" type="presOf" srcId="{93B06119-1ECD-4CA5-B63C-13A543B66AF8}" destId="{931DFD9F-8B2F-49EB-A1E8-24749BC369DA}" srcOrd="0" destOrd="0" presId="urn:microsoft.com/office/officeart/2005/8/layout/orgChart1"/>
    <dgm:cxn modelId="{167F2468-1A82-4FFE-A7A9-9D347F8F15DC}" type="presOf" srcId="{DED10D56-22A7-4E36-989D-692973E90EBF}" destId="{D73E117D-566B-494D-98DB-1B598D10D05B}" srcOrd="1" destOrd="0" presId="urn:microsoft.com/office/officeart/2005/8/layout/orgChart1"/>
    <dgm:cxn modelId="{7A9F546D-3F2C-4021-8A97-77BA92A9380F}" type="presOf" srcId="{192FEAB2-49EA-4F91-96F3-A8860B5DC9C6}" destId="{9F1FF99B-C16B-486A-8583-F8F14E539EC9}" srcOrd="0" destOrd="0" presId="urn:microsoft.com/office/officeart/2005/8/layout/orgChart1"/>
    <dgm:cxn modelId="{089F884F-4A51-493B-B723-4BC7A07FF1E5}" type="presOf" srcId="{E134F3CA-DA8C-4896-9AF2-5DC5A84FD424}" destId="{C218F510-D27A-4098-9919-640D9DF8198D}" srcOrd="0" destOrd="0" presId="urn:microsoft.com/office/officeart/2005/8/layout/orgChart1"/>
    <dgm:cxn modelId="{69C93356-1097-4B60-A55F-AEA285F9D721}" type="presOf" srcId="{5547620D-FEB3-47C8-9A25-5803F9B621F3}" destId="{0DC85D11-481B-40BF-AAF4-D36B13EF9580}" srcOrd="0" destOrd="0" presId="urn:microsoft.com/office/officeart/2005/8/layout/orgChart1"/>
    <dgm:cxn modelId="{33D15787-44E0-49D0-BD8A-302BBE554153}" type="presOf" srcId="{DDB41C60-403B-4ECB-82C4-878DDB7E26CE}" destId="{8A04A49D-DFF4-45AB-BB16-D621B5497EF4}" srcOrd="0" destOrd="0" presId="urn:microsoft.com/office/officeart/2005/8/layout/orgChart1"/>
    <dgm:cxn modelId="{FFABA18D-D559-41F2-9BA4-A0B6C0BC158F}" type="presOf" srcId="{B8DF20B6-EAB7-4DAB-A1DB-55D8CD961727}" destId="{06AE5104-6F7D-4EFF-9C8B-D51D793F11DB}" srcOrd="0" destOrd="0" presId="urn:microsoft.com/office/officeart/2005/8/layout/orgChart1"/>
    <dgm:cxn modelId="{DF4733A0-0009-43F7-9B30-C65EB96801C6}" type="presOf" srcId="{9FCEF9BA-C5DD-4C62-9452-08B7D735A6D5}" destId="{76B8E0B0-5224-4D2F-A233-0BD64CAD7B3F}" srcOrd="0" destOrd="0" presId="urn:microsoft.com/office/officeart/2005/8/layout/orgChart1"/>
    <dgm:cxn modelId="{205D68AC-E899-42FA-93CE-B363F81BFE34}" srcId="{14B19083-8C3C-4FAA-8706-8A26C5C73846}" destId="{EEA381CC-51CB-4AB6-A02E-60644A198BF3}" srcOrd="2" destOrd="0" parTransId="{7760E97A-79E9-46FD-A38C-97D5FA85B7DB}" sibTransId="{16E7661D-FE0C-45D4-9831-1BA374052AE7}"/>
    <dgm:cxn modelId="{0E4EC6B7-5918-45ED-8D6E-17A1DAB1452D}" type="presOf" srcId="{192FEAB2-49EA-4F91-96F3-A8860B5DC9C6}" destId="{577829F2-92C2-41DA-B7DE-87456B50283E}" srcOrd="1" destOrd="0" presId="urn:microsoft.com/office/officeart/2005/8/layout/orgChart1"/>
    <dgm:cxn modelId="{05F676BA-16B8-4415-B444-13AAC6C5DDD7}" srcId="{14B19083-8C3C-4FAA-8706-8A26C5C73846}" destId="{192FEAB2-49EA-4F91-96F3-A8860B5DC9C6}" srcOrd="0" destOrd="0" parTransId="{9FCEF9BA-C5DD-4C62-9452-08B7D735A6D5}" sibTransId="{944642F4-72DC-4D7B-854A-B9E36686BACA}"/>
    <dgm:cxn modelId="{E6011CBB-D1A7-49D7-8594-F52350362F20}" type="presOf" srcId="{BB86FC25-99FB-4A73-B0C5-2C5D2AD0009C}" destId="{3960CA40-2B3C-45CA-89ED-209B51849B6A}" srcOrd="1" destOrd="0" presId="urn:microsoft.com/office/officeart/2005/8/layout/orgChart1"/>
    <dgm:cxn modelId="{77182EC2-54FA-45ED-8AA8-53B371834128}" type="presOf" srcId="{D389AB6D-1984-4F8C-B628-391028835CB7}" destId="{C121B2B2-F681-4846-8854-EEB69EDCD952}" srcOrd="0" destOrd="0" presId="urn:microsoft.com/office/officeart/2005/8/layout/orgChart1"/>
    <dgm:cxn modelId="{1E86BBC5-0172-4EB4-A184-8A6AE8432994}" type="presOf" srcId="{14B19083-8C3C-4FAA-8706-8A26C5C73846}" destId="{C89BC497-59D2-43AC-81F5-3AFF775A6C6E}" srcOrd="1" destOrd="0" presId="urn:microsoft.com/office/officeart/2005/8/layout/orgChart1"/>
    <dgm:cxn modelId="{B49253C7-6B37-4ED9-8C7D-A8D346D6C208}" type="presOf" srcId="{EEA381CC-51CB-4AB6-A02E-60644A198BF3}" destId="{66444C1C-808F-40F8-9D45-B3FC5DDAF05E}" srcOrd="0" destOrd="0" presId="urn:microsoft.com/office/officeart/2005/8/layout/orgChart1"/>
    <dgm:cxn modelId="{68D379E6-BB62-4362-82D9-AB5FE462E6DB}" type="presOf" srcId="{67A67668-7E11-4108-930D-8EC096C4BE00}" destId="{60F8630B-490F-4293-BC02-90DA972D8827}" srcOrd="0" destOrd="0" presId="urn:microsoft.com/office/officeart/2005/8/layout/orgChart1"/>
    <dgm:cxn modelId="{5C7BABE8-2078-4B41-982D-748628C6C78D}" type="presOf" srcId="{BB86FC25-99FB-4A73-B0C5-2C5D2AD0009C}" destId="{77E8EC7E-5DD7-42D4-9FBA-6E00AFCB756B}" srcOrd="0" destOrd="0" presId="urn:microsoft.com/office/officeart/2005/8/layout/orgChart1"/>
    <dgm:cxn modelId="{162C69EF-FF42-4045-8500-4235595FC7DD}" type="presOf" srcId="{7760E97A-79E9-46FD-A38C-97D5FA85B7DB}" destId="{175EF913-0968-4696-AA89-C9DDD2FAE94A}" srcOrd="0" destOrd="0" presId="urn:microsoft.com/office/officeart/2005/8/layout/orgChart1"/>
    <dgm:cxn modelId="{C508ADFC-8140-4EF1-867E-962016FF8CC4}" srcId="{14B19083-8C3C-4FAA-8706-8A26C5C73846}" destId="{78971C1A-45B0-4DCA-9FBF-843D62791BB4}" srcOrd="3" destOrd="0" parTransId="{93B06119-1ECD-4CA5-B63C-13A543B66AF8}" sibTransId="{474EE074-A13C-41BB-BC4A-16EF939D0C71}"/>
    <dgm:cxn modelId="{5A4FAB2E-2CFC-422F-981B-E4D2808FEB98}" type="presParOf" srcId="{60F8630B-490F-4293-BC02-90DA972D8827}" destId="{E2ADAE86-D9EB-419D-B0C1-CA0D22186654}" srcOrd="0" destOrd="0" presId="urn:microsoft.com/office/officeart/2005/8/layout/orgChart1"/>
    <dgm:cxn modelId="{6FE6BBF6-1723-4046-BA16-AD1201CA1433}" type="presParOf" srcId="{E2ADAE86-D9EB-419D-B0C1-CA0D22186654}" destId="{ED601B90-4629-4D3D-87C2-6D3EDD573A6E}" srcOrd="0" destOrd="0" presId="urn:microsoft.com/office/officeart/2005/8/layout/orgChart1"/>
    <dgm:cxn modelId="{21D3CE5B-121C-47EE-9FA3-0A9D954B72BB}" type="presParOf" srcId="{ED601B90-4629-4D3D-87C2-6D3EDD573A6E}" destId="{17696F92-EFD4-4D31-B258-CD3D840107AB}" srcOrd="0" destOrd="0" presId="urn:microsoft.com/office/officeart/2005/8/layout/orgChart1"/>
    <dgm:cxn modelId="{BF611EDA-D1E2-446C-A035-9B746A7D0166}" type="presParOf" srcId="{ED601B90-4629-4D3D-87C2-6D3EDD573A6E}" destId="{C89BC497-59D2-43AC-81F5-3AFF775A6C6E}" srcOrd="1" destOrd="0" presId="urn:microsoft.com/office/officeart/2005/8/layout/orgChart1"/>
    <dgm:cxn modelId="{BB763EA5-7D84-44A9-8E4D-CADB32B84034}" type="presParOf" srcId="{E2ADAE86-D9EB-419D-B0C1-CA0D22186654}" destId="{87636B98-B7FB-4C56-A0DC-805D276BA5F3}" srcOrd="1" destOrd="0" presId="urn:microsoft.com/office/officeart/2005/8/layout/orgChart1"/>
    <dgm:cxn modelId="{554CCEE0-00F6-423F-9415-9895A9CD6C8B}" type="presParOf" srcId="{87636B98-B7FB-4C56-A0DC-805D276BA5F3}" destId="{76B8E0B0-5224-4D2F-A233-0BD64CAD7B3F}" srcOrd="0" destOrd="0" presId="urn:microsoft.com/office/officeart/2005/8/layout/orgChart1"/>
    <dgm:cxn modelId="{53870F14-B8E5-4E3D-A447-75CE97CA3F91}" type="presParOf" srcId="{87636B98-B7FB-4C56-A0DC-805D276BA5F3}" destId="{CA24EB5F-1B8D-47FF-9F16-10A7F8EE0972}" srcOrd="1" destOrd="0" presId="urn:microsoft.com/office/officeart/2005/8/layout/orgChart1"/>
    <dgm:cxn modelId="{42AA3A04-B74F-4B85-9AB6-91D2C7DCD335}" type="presParOf" srcId="{CA24EB5F-1B8D-47FF-9F16-10A7F8EE0972}" destId="{D25CD88E-556B-47BC-BBC8-FD02E8EA5722}" srcOrd="0" destOrd="0" presId="urn:microsoft.com/office/officeart/2005/8/layout/orgChart1"/>
    <dgm:cxn modelId="{AB429814-0C4B-4D2E-8D8D-15D012D8DA70}" type="presParOf" srcId="{D25CD88E-556B-47BC-BBC8-FD02E8EA5722}" destId="{9F1FF99B-C16B-486A-8583-F8F14E539EC9}" srcOrd="0" destOrd="0" presId="urn:microsoft.com/office/officeart/2005/8/layout/orgChart1"/>
    <dgm:cxn modelId="{4490664B-B33D-461A-934B-0B9AE72C0E2F}" type="presParOf" srcId="{D25CD88E-556B-47BC-BBC8-FD02E8EA5722}" destId="{577829F2-92C2-41DA-B7DE-87456B50283E}" srcOrd="1" destOrd="0" presId="urn:microsoft.com/office/officeart/2005/8/layout/orgChart1"/>
    <dgm:cxn modelId="{710BB894-2748-4127-8D5C-87D1E37F5ACE}" type="presParOf" srcId="{CA24EB5F-1B8D-47FF-9F16-10A7F8EE0972}" destId="{1151A340-9F9F-4998-9359-D96C9DA25D5A}" srcOrd="1" destOrd="0" presId="urn:microsoft.com/office/officeart/2005/8/layout/orgChart1"/>
    <dgm:cxn modelId="{8FE5F3ED-60D9-490C-8B38-B3BD9646AD56}" type="presParOf" srcId="{1151A340-9F9F-4998-9359-D96C9DA25D5A}" destId="{C218F510-D27A-4098-9919-640D9DF8198D}" srcOrd="0" destOrd="0" presId="urn:microsoft.com/office/officeart/2005/8/layout/orgChart1"/>
    <dgm:cxn modelId="{461BE2DD-5BAB-447F-9947-7E794AB77AEA}" type="presParOf" srcId="{1151A340-9F9F-4998-9359-D96C9DA25D5A}" destId="{E98F2E2E-82A6-42BF-AD0D-AA9582933768}" srcOrd="1" destOrd="0" presId="urn:microsoft.com/office/officeart/2005/8/layout/orgChart1"/>
    <dgm:cxn modelId="{3C7F3DA3-56EB-4400-AF4C-9DD6C73572C2}" type="presParOf" srcId="{E98F2E2E-82A6-42BF-AD0D-AA9582933768}" destId="{65FFA351-5E68-4C3C-AA0E-D4E4DBEB25AB}" srcOrd="0" destOrd="0" presId="urn:microsoft.com/office/officeart/2005/8/layout/orgChart1"/>
    <dgm:cxn modelId="{43B443D2-8A09-493C-9A41-1B07F1C20B74}" type="presParOf" srcId="{65FFA351-5E68-4C3C-AA0E-D4E4DBEB25AB}" destId="{C121B2B2-F681-4846-8854-EEB69EDCD952}" srcOrd="0" destOrd="0" presId="urn:microsoft.com/office/officeart/2005/8/layout/orgChart1"/>
    <dgm:cxn modelId="{C5978C1E-A173-470F-84D2-E9487F51E221}" type="presParOf" srcId="{65FFA351-5E68-4C3C-AA0E-D4E4DBEB25AB}" destId="{F58E5B13-6E8D-48BB-85B9-59DC1363CECC}" srcOrd="1" destOrd="0" presId="urn:microsoft.com/office/officeart/2005/8/layout/orgChart1"/>
    <dgm:cxn modelId="{D2219ABB-09DC-4DCC-84F2-217A03D3D93A}" type="presParOf" srcId="{E98F2E2E-82A6-42BF-AD0D-AA9582933768}" destId="{AD5BEEB8-43CE-4BB1-906E-747AE012A473}" srcOrd="1" destOrd="0" presId="urn:microsoft.com/office/officeart/2005/8/layout/orgChart1"/>
    <dgm:cxn modelId="{51277714-07FD-4559-AFA2-E38266F5483B}" type="presParOf" srcId="{E98F2E2E-82A6-42BF-AD0D-AA9582933768}" destId="{5CFBF807-F260-4632-B741-BB64FFDB4898}" srcOrd="2" destOrd="0" presId="urn:microsoft.com/office/officeart/2005/8/layout/orgChart1"/>
    <dgm:cxn modelId="{A7073CC0-E833-4690-B989-D643990B0E60}" type="presParOf" srcId="{CA24EB5F-1B8D-47FF-9F16-10A7F8EE0972}" destId="{9C384CA5-841E-45F1-A42F-4C50D7778196}" srcOrd="2" destOrd="0" presId="urn:microsoft.com/office/officeart/2005/8/layout/orgChart1"/>
    <dgm:cxn modelId="{15690390-00FF-4D35-9ABD-8CE00F5DFD8F}" type="presParOf" srcId="{87636B98-B7FB-4C56-A0DC-805D276BA5F3}" destId="{0DC85D11-481B-40BF-AAF4-D36B13EF9580}" srcOrd="2" destOrd="0" presId="urn:microsoft.com/office/officeart/2005/8/layout/orgChart1"/>
    <dgm:cxn modelId="{501D3CB1-4605-4E4A-AF33-460EA2D0C5C0}" type="presParOf" srcId="{87636B98-B7FB-4C56-A0DC-805D276BA5F3}" destId="{3601EBB3-984E-4567-8C5A-280E788D0D1A}" srcOrd="3" destOrd="0" presId="urn:microsoft.com/office/officeart/2005/8/layout/orgChart1"/>
    <dgm:cxn modelId="{37231E42-3632-4EE2-A9BB-C3FACF163A17}" type="presParOf" srcId="{3601EBB3-984E-4567-8C5A-280E788D0D1A}" destId="{4C59BA1C-5BF8-4944-982F-170C86415BBE}" srcOrd="0" destOrd="0" presId="urn:microsoft.com/office/officeart/2005/8/layout/orgChart1"/>
    <dgm:cxn modelId="{57A256F1-378D-4309-83EF-539A14976B13}" type="presParOf" srcId="{4C59BA1C-5BF8-4944-982F-170C86415BBE}" destId="{40C74AB0-4A2E-4C5A-9160-25C2777A1C23}" srcOrd="0" destOrd="0" presId="urn:microsoft.com/office/officeart/2005/8/layout/orgChart1"/>
    <dgm:cxn modelId="{F15CC855-E2D9-4C26-B6E2-31C2BA3436B3}" type="presParOf" srcId="{4C59BA1C-5BF8-4944-982F-170C86415BBE}" destId="{B8A54C28-BF30-48ED-A338-766A68A6D150}" srcOrd="1" destOrd="0" presId="urn:microsoft.com/office/officeart/2005/8/layout/orgChart1"/>
    <dgm:cxn modelId="{01983D81-2F1A-4490-9095-0F885DE09885}" type="presParOf" srcId="{3601EBB3-984E-4567-8C5A-280E788D0D1A}" destId="{AF3AD2B8-0E84-4F25-B632-D2DAC5EA69D7}" srcOrd="1" destOrd="0" presId="urn:microsoft.com/office/officeart/2005/8/layout/orgChart1"/>
    <dgm:cxn modelId="{82397DAD-1B73-492C-A8D2-B4E4CA02C62A}" type="presParOf" srcId="{AF3AD2B8-0E84-4F25-B632-D2DAC5EA69D7}" destId="{7F96F261-5640-478B-AA5D-26A5E1E69313}" srcOrd="0" destOrd="0" presId="urn:microsoft.com/office/officeart/2005/8/layout/orgChart1"/>
    <dgm:cxn modelId="{B9D442B6-F0D4-4CE8-AA97-C26773DDC2BA}" type="presParOf" srcId="{AF3AD2B8-0E84-4F25-B632-D2DAC5EA69D7}" destId="{C4B0748A-2AC4-4ED5-88CD-61CD40E8754A}" srcOrd="1" destOrd="0" presId="urn:microsoft.com/office/officeart/2005/8/layout/orgChart1"/>
    <dgm:cxn modelId="{B896476E-73B4-444F-BF37-E4A9D9732D12}" type="presParOf" srcId="{C4B0748A-2AC4-4ED5-88CD-61CD40E8754A}" destId="{2F69A37F-5BC4-4BF8-B058-FF97E34BE9A9}" srcOrd="0" destOrd="0" presId="urn:microsoft.com/office/officeart/2005/8/layout/orgChart1"/>
    <dgm:cxn modelId="{64AE5100-C0CE-4107-8B0D-73BB83546974}" type="presParOf" srcId="{2F69A37F-5BC4-4BF8-B058-FF97E34BE9A9}" destId="{DBE67E3E-7575-4F01-9AA0-B908FA82F082}" srcOrd="0" destOrd="0" presId="urn:microsoft.com/office/officeart/2005/8/layout/orgChart1"/>
    <dgm:cxn modelId="{76D76653-B0DE-4991-AFC7-7B658B5FD81B}" type="presParOf" srcId="{2F69A37F-5BC4-4BF8-B058-FF97E34BE9A9}" destId="{D73E117D-566B-494D-98DB-1B598D10D05B}" srcOrd="1" destOrd="0" presId="urn:microsoft.com/office/officeart/2005/8/layout/orgChart1"/>
    <dgm:cxn modelId="{95869799-6E4B-4219-9C22-DE3241B6BBC5}" type="presParOf" srcId="{C4B0748A-2AC4-4ED5-88CD-61CD40E8754A}" destId="{B99D9FD5-96F4-4D50-842A-93DCACBFF29D}" srcOrd="1" destOrd="0" presId="urn:microsoft.com/office/officeart/2005/8/layout/orgChart1"/>
    <dgm:cxn modelId="{65D3BA48-7EE8-42B2-8D51-A608E5989BCC}" type="presParOf" srcId="{C4B0748A-2AC4-4ED5-88CD-61CD40E8754A}" destId="{A90F9406-D9EB-4193-A585-A324A272AFF3}" srcOrd="2" destOrd="0" presId="urn:microsoft.com/office/officeart/2005/8/layout/orgChart1"/>
    <dgm:cxn modelId="{51109532-A866-4135-9F00-DC8DDB85E131}" type="presParOf" srcId="{3601EBB3-984E-4567-8C5A-280E788D0D1A}" destId="{E0BBE8F6-6FF2-409A-BDB3-740DE348CE6C}" srcOrd="2" destOrd="0" presId="urn:microsoft.com/office/officeart/2005/8/layout/orgChart1"/>
    <dgm:cxn modelId="{1DEFE5C0-09C9-4F8D-A1EA-1940F4853BE5}" type="presParOf" srcId="{87636B98-B7FB-4C56-A0DC-805D276BA5F3}" destId="{175EF913-0968-4696-AA89-C9DDD2FAE94A}" srcOrd="4" destOrd="0" presId="urn:microsoft.com/office/officeart/2005/8/layout/orgChart1"/>
    <dgm:cxn modelId="{8B976E10-7EFA-44B1-8F9E-B94E18357292}" type="presParOf" srcId="{87636B98-B7FB-4C56-A0DC-805D276BA5F3}" destId="{D4D3EE2B-6C36-4AAD-94E5-3A6DB6CE955B}" srcOrd="5" destOrd="0" presId="urn:microsoft.com/office/officeart/2005/8/layout/orgChart1"/>
    <dgm:cxn modelId="{CE6D09EB-0ABE-48B6-8A40-21F56F992BDC}" type="presParOf" srcId="{D4D3EE2B-6C36-4AAD-94E5-3A6DB6CE955B}" destId="{9689FAA3-821F-44FD-946F-BACC932A9987}" srcOrd="0" destOrd="0" presId="urn:microsoft.com/office/officeart/2005/8/layout/orgChart1"/>
    <dgm:cxn modelId="{73D54377-2F47-4FD1-9643-DC29202036A3}" type="presParOf" srcId="{9689FAA3-821F-44FD-946F-BACC932A9987}" destId="{66444C1C-808F-40F8-9D45-B3FC5DDAF05E}" srcOrd="0" destOrd="0" presId="urn:microsoft.com/office/officeart/2005/8/layout/orgChart1"/>
    <dgm:cxn modelId="{E82A3D45-BF78-4AB7-911C-2A53DB89EA65}" type="presParOf" srcId="{9689FAA3-821F-44FD-946F-BACC932A9987}" destId="{E7DFF66F-0BDB-4992-8870-9C462B25684A}" srcOrd="1" destOrd="0" presId="urn:microsoft.com/office/officeart/2005/8/layout/orgChart1"/>
    <dgm:cxn modelId="{D08B41EB-AD4B-4CC7-974F-616AC6826B2B}" type="presParOf" srcId="{D4D3EE2B-6C36-4AAD-94E5-3A6DB6CE955B}" destId="{E2D5EBFD-8375-4C70-8708-7E02F5C0769B}" srcOrd="1" destOrd="0" presId="urn:microsoft.com/office/officeart/2005/8/layout/orgChart1"/>
    <dgm:cxn modelId="{90F2B2D1-FDAF-49EC-9431-1AE2735A0014}" type="presParOf" srcId="{E2D5EBFD-8375-4C70-8708-7E02F5C0769B}" destId="{E83053EF-FE0D-451F-8948-9708D74DFB55}" srcOrd="0" destOrd="0" presId="urn:microsoft.com/office/officeart/2005/8/layout/orgChart1"/>
    <dgm:cxn modelId="{12606F53-1670-40A6-81A1-83C8BF7CE907}" type="presParOf" srcId="{E2D5EBFD-8375-4C70-8708-7E02F5C0769B}" destId="{117A46CC-0723-4D09-8371-B4F5406815D6}" srcOrd="1" destOrd="0" presId="urn:microsoft.com/office/officeart/2005/8/layout/orgChart1"/>
    <dgm:cxn modelId="{58353E28-89FF-4CFC-9BB0-257CE9214719}" type="presParOf" srcId="{117A46CC-0723-4D09-8371-B4F5406815D6}" destId="{A044CA2B-B18A-4712-96B8-FABF7933658B}" srcOrd="0" destOrd="0" presId="urn:microsoft.com/office/officeart/2005/8/layout/orgChart1"/>
    <dgm:cxn modelId="{A67AEA61-7CEB-4247-A9B6-5A24E0B48C38}" type="presParOf" srcId="{A044CA2B-B18A-4712-96B8-FABF7933658B}" destId="{8A04A49D-DFF4-45AB-BB16-D621B5497EF4}" srcOrd="0" destOrd="0" presId="urn:microsoft.com/office/officeart/2005/8/layout/orgChart1"/>
    <dgm:cxn modelId="{66D61BA2-583B-49D1-9631-FDECC04C7007}" type="presParOf" srcId="{A044CA2B-B18A-4712-96B8-FABF7933658B}" destId="{67F2BBA4-D7BA-4AA3-B40E-2C8D336A94AD}" srcOrd="1" destOrd="0" presId="urn:microsoft.com/office/officeart/2005/8/layout/orgChart1"/>
    <dgm:cxn modelId="{4B79AA54-2A47-4E5F-9D31-809D16E922B0}" type="presParOf" srcId="{117A46CC-0723-4D09-8371-B4F5406815D6}" destId="{C4B2A69D-3B77-4DA6-9784-7F9FD5FC894B}" srcOrd="1" destOrd="0" presId="urn:microsoft.com/office/officeart/2005/8/layout/orgChart1"/>
    <dgm:cxn modelId="{899B2421-A56E-4020-AAA3-DC935361A402}" type="presParOf" srcId="{117A46CC-0723-4D09-8371-B4F5406815D6}" destId="{D4A467DF-3592-4153-9442-4DC70CCC47C7}" srcOrd="2" destOrd="0" presId="urn:microsoft.com/office/officeart/2005/8/layout/orgChart1"/>
    <dgm:cxn modelId="{F9DA7280-29D8-440D-B602-6932B110613B}" type="presParOf" srcId="{D4D3EE2B-6C36-4AAD-94E5-3A6DB6CE955B}" destId="{0E4469A5-04F3-40A6-8BDB-FC82A9B3F02F}" srcOrd="2" destOrd="0" presId="urn:microsoft.com/office/officeart/2005/8/layout/orgChart1"/>
    <dgm:cxn modelId="{3D9550A9-5D7C-444D-8452-251EE2DFA17D}" type="presParOf" srcId="{87636B98-B7FB-4C56-A0DC-805D276BA5F3}" destId="{931DFD9F-8B2F-49EB-A1E8-24749BC369DA}" srcOrd="6" destOrd="0" presId="urn:microsoft.com/office/officeart/2005/8/layout/orgChart1"/>
    <dgm:cxn modelId="{A987AA65-7A84-45A3-99AC-12FDB8BF5D16}" type="presParOf" srcId="{87636B98-B7FB-4C56-A0DC-805D276BA5F3}" destId="{607A2953-D9C2-4EFB-A43C-90645801368A}" srcOrd="7" destOrd="0" presId="urn:microsoft.com/office/officeart/2005/8/layout/orgChart1"/>
    <dgm:cxn modelId="{3473EFE4-97DA-492A-9F04-C84A7BC842E3}" type="presParOf" srcId="{607A2953-D9C2-4EFB-A43C-90645801368A}" destId="{762BE2C9-338B-40FD-9C81-44D32DF1ED54}" srcOrd="0" destOrd="0" presId="urn:microsoft.com/office/officeart/2005/8/layout/orgChart1"/>
    <dgm:cxn modelId="{C7AB1D41-3CA5-4ADA-932F-4C1C890C1E14}" type="presParOf" srcId="{762BE2C9-338B-40FD-9C81-44D32DF1ED54}" destId="{159EC326-A0A9-4938-BED6-582A5A0D60A9}" srcOrd="0" destOrd="0" presId="urn:microsoft.com/office/officeart/2005/8/layout/orgChart1"/>
    <dgm:cxn modelId="{0766EE35-0E71-46B1-AC92-AC41F05DA75D}" type="presParOf" srcId="{762BE2C9-338B-40FD-9C81-44D32DF1ED54}" destId="{330D52FC-6390-4252-B157-EA2B92A871BD}" srcOrd="1" destOrd="0" presId="urn:microsoft.com/office/officeart/2005/8/layout/orgChart1"/>
    <dgm:cxn modelId="{C5EFBB82-4BED-4B66-AA9A-893E46763A69}" type="presParOf" srcId="{607A2953-D9C2-4EFB-A43C-90645801368A}" destId="{AD123BF0-A14F-4D62-A285-982F96C2A685}" srcOrd="1" destOrd="0" presId="urn:microsoft.com/office/officeart/2005/8/layout/orgChart1"/>
    <dgm:cxn modelId="{5A9F508F-092B-43A0-8E94-12A05DF3B4ED}" type="presParOf" srcId="{AD123BF0-A14F-4D62-A285-982F96C2A685}" destId="{06AE5104-6F7D-4EFF-9C8B-D51D793F11DB}" srcOrd="0" destOrd="0" presId="urn:microsoft.com/office/officeart/2005/8/layout/orgChart1"/>
    <dgm:cxn modelId="{154BE885-68B3-48BA-B74B-68AFF87412EB}" type="presParOf" srcId="{AD123BF0-A14F-4D62-A285-982F96C2A685}" destId="{F568AA88-8764-424C-A8E9-A70C3B24AC64}" srcOrd="1" destOrd="0" presId="urn:microsoft.com/office/officeart/2005/8/layout/orgChart1"/>
    <dgm:cxn modelId="{E03E489D-F4DB-4ACC-A0CE-456929BCB3A4}" type="presParOf" srcId="{F568AA88-8764-424C-A8E9-A70C3B24AC64}" destId="{CA18F03E-F017-48A2-A3F1-42176ED52205}" srcOrd="0" destOrd="0" presId="urn:microsoft.com/office/officeart/2005/8/layout/orgChart1"/>
    <dgm:cxn modelId="{98981179-78F4-4AC1-A84D-D108B3EBC756}" type="presParOf" srcId="{CA18F03E-F017-48A2-A3F1-42176ED52205}" destId="{77E8EC7E-5DD7-42D4-9FBA-6E00AFCB756B}" srcOrd="0" destOrd="0" presId="urn:microsoft.com/office/officeart/2005/8/layout/orgChart1"/>
    <dgm:cxn modelId="{DCA063E6-B33D-4947-8B66-22D54AB6D071}" type="presParOf" srcId="{CA18F03E-F017-48A2-A3F1-42176ED52205}" destId="{3960CA40-2B3C-45CA-89ED-209B51849B6A}" srcOrd="1" destOrd="0" presId="urn:microsoft.com/office/officeart/2005/8/layout/orgChart1"/>
    <dgm:cxn modelId="{B6AECD17-01B0-4BD3-9755-F8F585AF3848}" type="presParOf" srcId="{F568AA88-8764-424C-A8E9-A70C3B24AC64}" destId="{C8D08F24-9B28-4DA1-831C-F82B8CF99619}" srcOrd="1" destOrd="0" presId="urn:microsoft.com/office/officeart/2005/8/layout/orgChart1"/>
    <dgm:cxn modelId="{3B6A794A-97CC-4EF5-9268-70B52D5DD383}" type="presParOf" srcId="{F568AA88-8764-424C-A8E9-A70C3B24AC64}" destId="{62B5E6BD-A8D5-46BD-8B09-5255472ACF35}" srcOrd="2" destOrd="0" presId="urn:microsoft.com/office/officeart/2005/8/layout/orgChart1"/>
    <dgm:cxn modelId="{2B0EB30C-5855-448D-AA49-C8DE37A95AAC}" type="presParOf" srcId="{607A2953-D9C2-4EFB-A43C-90645801368A}" destId="{CF23AA8F-A943-4BBC-B09A-F957DC39B97E}" srcOrd="2" destOrd="0" presId="urn:microsoft.com/office/officeart/2005/8/layout/orgChart1"/>
    <dgm:cxn modelId="{8C687A1A-5192-479A-8480-5F38AC27067C}" type="presParOf" srcId="{E2ADAE86-D9EB-419D-B0C1-CA0D22186654}" destId="{ADF7B7E6-A8C3-4A89-BA8F-DB18F411B1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2DFFA-59A6-4347-996C-AB87CDEBBF6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l-GR"/>
        </a:p>
      </dgm:t>
    </dgm:pt>
    <dgm:pt modelId="{02820926-92CB-407A-BB81-C9EE9C2570F7}">
      <dgm:prSet phldrT="[Κείμενο]" custT="1">
        <dgm:style>
          <a:lnRef idx="2">
            <a:schemeClr val="accent6"/>
          </a:lnRef>
          <a:fillRef idx="1">
            <a:schemeClr val="lt1"/>
          </a:fillRef>
          <a:effectRef idx="0">
            <a:schemeClr val="accent6"/>
          </a:effectRef>
          <a:fontRef idx="minor">
            <a:schemeClr val="dk1"/>
          </a:fontRef>
        </dgm:style>
      </dgm:prSet>
      <dgm:spPr>
        <a:ln>
          <a:solidFill>
            <a:schemeClr val="tx1">
              <a:lumMod val="75000"/>
            </a:schemeClr>
          </a:solidFill>
        </a:ln>
      </dgm:spPr>
      <dgm:t>
        <a:bodyPr/>
        <a:lstStyle/>
        <a:p>
          <a:r>
            <a:rPr lang="en-US" sz="1600" b="0" cap="none" spc="0" dirty="0">
              <a:ln w="0"/>
              <a:solidFill>
                <a:schemeClr val="accent2">
                  <a:lumMod val="75000"/>
                </a:schemeClr>
              </a:solidFill>
              <a:effectLst>
                <a:outerShdw blurRad="38100" dist="25400" dir="5400000" algn="ctr" rotWithShape="0">
                  <a:srgbClr val="6E747A">
                    <a:alpha val="43000"/>
                  </a:srgbClr>
                </a:outerShdw>
              </a:effectLst>
            </a:rPr>
            <a:t>Road Operator</a:t>
          </a:r>
          <a:endParaRPr lang="el-GR" sz="1600" b="0" cap="none" spc="0" dirty="0">
            <a:ln w="0"/>
            <a:solidFill>
              <a:schemeClr val="accent2">
                <a:lumMod val="75000"/>
              </a:schemeClr>
            </a:solidFill>
            <a:effectLst>
              <a:outerShdw blurRad="38100" dist="25400" dir="5400000" algn="ctr" rotWithShape="0">
                <a:srgbClr val="6E747A">
                  <a:alpha val="43000"/>
                </a:srgbClr>
              </a:outerShdw>
            </a:effectLst>
          </a:endParaRPr>
        </a:p>
      </dgm:t>
    </dgm:pt>
    <dgm:pt modelId="{4A30709C-EBAD-403C-B4A4-8F2E73936AAA}" type="parTrans" cxnId="{FD71B3F9-C9D7-4064-B3D5-E46DF303A32C}">
      <dgm:prSet/>
      <dgm:spPr/>
      <dgm:t>
        <a:bodyPr/>
        <a:lstStyle/>
        <a:p>
          <a:endParaRPr lang="el-GR"/>
        </a:p>
      </dgm:t>
    </dgm:pt>
    <dgm:pt modelId="{458A700A-FD3F-4F5D-A38C-BA614DE3CC1D}" type="sibTrans" cxnId="{FD71B3F9-C9D7-4064-B3D5-E46DF303A32C}">
      <dgm:prSet/>
      <dgm:spPr/>
      <dgm:t>
        <a:bodyPr/>
        <a:lstStyle/>
        <a:p>
          <a:endParaRPr lang="el-GR"/>
        </a:p>
      </dgm:t>
    </dgm:pt>
    <dgm:pt modelId="{543FFEA8-AC8C-4F34-8FD4-1D85134C76F6}">
      <dgm:prSet phldrT="[Κείμενο]" custT="1">
        <dgm:style>
          <a:lnRef idx="2">
            <a:schemeClr val="accent6"/>
          </a:lnRef>
          <a:fillRef idx="1">
            <a:schemeClr val="lt1"/>
          </a:fillRef>
          <a:effectRef idx="0">
            <a:schemeClr val="accent6"/>
          </a:effectRef>
          <a:fontRef idx="minor">
            <a:schemeClr val="dk1"/>
          </a:fontRef>
        </dgm:style>
      </dgm:prSet>
      <dgm:spPr>
        <a:ln>
          <a:solidFill>
            <a:schemeClr val="tx1">
              <a:lumMod val="75000"/>
            </a:schemeClr>
          </a:solidFill>
        </a:ln>
      </dgm:spPr>
      <dgm:t>
        <a:bodyPr/>
        <a:lstStyle/>
        <a:p>
          <a:r>
            <a:rPr lang="en-US" sz="1600" b="0" cap="none" spc="0" dirty="0">
              <a:ln w="0"/>
              <a:solidFill>
                <a:schemeClr val="accent2">
                  <a:lumMod val="75000"/>
                </a:schemeClr>
              </a:solidFill>
              <a:effectLst>
                <a:outerShdw blurRad="38100" dist="25400" dir="5400000" algn="ctr" rotWithShape="0">
                  <a:srgbClr val="6E747A">
                    <a:alpha val="43000"/>
                  </a:srgbClr>
                </a:outerShdw>
              </a:effectLst>
            </a:rPr>
            <a:t>Traffic Service provider</a:t>
          </a:r>
          <a:endParaRPr lang="el-GR" sz="1600" b="0" cap="none" spc="0" dirty="0">
            <a:ln w="0"/>
            <a:solidFill>
              <a:schemeClr val="accent2">
                <a:lumMod val="75000"/>
              </a:schemeClr>
            </a:solidFill>
            <a:effectLst>
              <a:outerShdw blurRad="38100" dist="25400" dir="5400000" algn="ctr" rotWithShape="0">
                <a:srgbClr val="6E747A">
                  <a:alpha val="43000"/>
                </a:srgbClr>
              </a:outerShdw>
            </a:effectLst>
          </a:endParaRPr>
        </a:p>
      </dgm:t>
    </dgm:pt>
    <dgm:pt modelId="{F27CBBA3-2295-4C65-838D-4490292FC2FC}" type="parTrans" cxnId="{ECCC93E6-9D2A-4397-A5D1-3EA5BFF76814}">
      <dgm:prSet/>
      <dgm:spPr/>
      <dgm:t>
        <a:bodyPr/>
        <a:lstStyle/>
        <a:p>
          <a:endParaRPr lang="el-GR"/>
        </a:p>
      </dgm:t>
    </dgm:pt>
    <dgm:pt modelId="{55497500-9C7A-40B2-BA2E-6AFF72C2D747}" type="sibTrans" cxnId="{ECCC93E6-9D2A-4397-A5D1-3EA5BFF76814}">
      <dgm:prSet/>
      <dgm:spPr/>
      <dgm:t>
        <a:bodyPr/>
        <a:lstStyle/>
        <a:p>
          <a:endParaRPr lang="el-GR"/>
        </a:p>
      </dgm:t>
    </dgm:pt>
    <dgm:pt modelId="{7C046072-7876-4489-BB60-F6A9A51132C2}">
      <dgm:prSet phldrT="[Κείμενο]" custT="1">
        <dgm:style>
          <a:lnRef idx="2">
            <a:schemeClr val="accent6"/>
          </a:lnRef>
          <a:fillRef idx="1">
            <a:schemeClr val="lt1"/>
          </a:fillRef>
          <a:effectRef idx="0">
            <a:schemeClr val="accent6"/>
          </a:effectRef>
          <a:fontRef idx="minor">
            <a:schemeClr val="dk1"/>
          </a:fontRef>
        </dgm:style>
      </dgm:prSet>
      <dgm:spPr>
        <a:ln w="19050"/>
      </dgm:spPr>
      <dgm:t>
        <a:bodyPr/>
        <a:lstStyle/>
        <a:p>
          <a:r>
            <a:rPr lang="en-US" sz="1600" dirty="0">
              <a:solidFill>
                <a:schemeClr val="accent2">
                  <a:lumMod val="50000"/>
                </a:schemeClr>
              </a:solidFill>
            </a:rPr>
            <a:t>Mobility Operator </a:t>
          </a:r>
          <a:endParaRPr lang="el-GR" sz="1600" dirty="0">
            <a:solidFill>
              <a:schemeClr val="accent2">
                <a:lumMod val="50000"/>
              </a:schemeClr>
            </a:solidFill>
          </a:endParaRPr>
        </a:p>
      </dgm:t>
    </dgm:pt>
    <dgm:pt modelId="{99AC908D-1A29-4F29-A3C4-D8FE769130E1}" type="parTrans" cxnId="{2C05F85E-0ABC-4C92-A1A1-1D961095A7A6}">
      <dgm:prSet/>
      <dgm:spPr/>
      <dgm:t>
        <a:bodyPr/>
        <a:lstStyle/>
        <a:p>
          <a:endParaRPr lang="el-GR"/>
        </a:p>
      </dgm:t>
    </dgm:pt>
    <dgm:pt modelId="{33B156E6-6E56-47C0-8061-478A5E9F4663}" type="sibTrans" cxnId="{2C05F85E-0ABC-4C92-A1A1-1D961095A7A6}">
      <dgm:prSet/>
      <dgm:spPr/>
      <dgm:t>
        <a:bodyPr/>
        <a:lstStyle/>
        <a:p>
          <a:endParaRPr lang="el-GR"/>
        </a:p>
      </dgm:t>
    </dgm:pt>
    <dgm:pt modelId="{3EC7EB2C-6B7F-46F6-B99C-53FFC22D0751}">
      <dgm:prSet phldrT="[Κείμενο]" custT="1">
        <dgm:style>
          <a:lnRef idx="2">
            <a:schemeClr val="accent6"/>
          </a:lnRef>
          <a:fillRef idx="1">
            <a:schemeClr val="lt1"/>
          </a:fillRef>
          <a:effectRef idx="0">
            <a:schemeClr val="accent6"/>
          </a:effectRef>
          <a:fontRef idx="minor">
            <a:schemeClr val="dk1"/>
          </a:fontRef>
        </dgm:style>
      </dgm:prSet>
      <dgm:spPr>
        <a:ln w="19050"/>
      </dgm:spPr>
      <dgm:t>
        <a:bodyPr/>
        <a:lstStyle/>
        <a:p>
          <a:r>
            <a:rPr lang="en-US" sz="1600" dirty="0">
              <a:solidFill>
                <a:schemeClr val="accent2">
                  <a:lumMod val="50000"/>
                </a:schemeClr>
              </a:solidFill>
            </a:rPr>
            <a:t>Travel Service provider</a:t>
          </a:r>
        </a:p>
      </dgm:t>
    </dgm:pt>
    <dgm:pt modelId="{EED6CA6F-7EFB-4FA0-AE47-6D8CEB49D9E0}" type="parTrans" cxnId="{AD2A4E22-1275-47B4-8AFE-2085B855CFB9}">
      <dgm:prSet/>
      <dgm:spPr/>
      <dgm:t>
        <a:bodyPr/>
        <a:lstStyle/>
        <a:p>
          <a:endParaRPr lang="el-GR"/>
        </a:p>
      </dgm:t>
    </dgm:pt>
    <dgm:pt modelId="{25202E76-DD3C-43CE-9A78-2262AA56C243}" type="sibTrans" cxnId="{AD2A4E22-1275-47B4-8AFE-2085B855CFB9}">
      <dgm:prSet/>
      <dgm:spPr/>
      <dgm:t>
        <a:bodyPr/>
        <a:lstStyle/>
        <a:p>
          <a:endParaRPr lang="el-GR"/>
        </a:p>
      </dgm:t>
    </dgm:pt>
    <dgm:pt modelId="{82354CB7-7CE9-4ECB-8BAC-A38173413CB4}">
      <dgm:prSet phldrT="[Κείμενο]" custT="1">
        <dgm:style>
          <a:lnRef idx="2">
            <a:schemeClr val="accent6"/>
          </a:lnRef>
          <a:fillRef idx="1">
            <a:schemeClr val="lt1"/>
          </a:fillRef>
          <a:effectRef idx="0">
            <a:schemeClr val="accent6"/>
          </a:effectRef>
          <a:fontRef idx="minor">
            <a:schemeClr val="dk1"/>
          </a:fontRef>
        </dgm:style>
      </dgm:prSet>
      <dgm:spPr>
        <a:ln>
          <a:solidFill>
            <a:schemeClr val="tx1">
              <a:lumMod val="75000"/>
            </a:schemeClr>
          </a:solidFill>
        </a:ln>
      </dgm:spPr>
      <dgm:t>
        <a:bodyPr/>
        <a:lstStyle/>
        <a:p>
          <a:r>
            <a:rPr lang="en-US" sz="1600" b="0" cap="none" spc="0" dirty="0">
              <a:ln w="0"/>
              <a:solidFill>
                <a:schemeClr val="accent2">
                  <a:lumMod val="75000"/>
                </a:schemeClr>
              </a:solidFill>
              <a:effectLst>
                <a:outerShdw blurRad="38100" dist="25400" dir="5400000" algn="ctr" rotWithShape="0">
                  <a:srgbClr val="6E747A">
                    <a:alpha val="43000"/>
                  </a:srgbClr>
                </a:outerShdw>
              </a:effectLst>
            </a:rPr>
            <a:t>Traffic Management operator</a:t>
          </a:r>
          <a:endParaRPr lang="el-GR" sz="1600" b="0" cap="none" spc="0" dirty="0">
            <a:ln w="0"/>
            <a:solidFill>
              <a:schemeClr val="accent2">
                <a:lumMod val="75000"/>
              </a:schemeClr>
            </a:solidFill>
            <a:effectLst>
              <a:outerShdw blurRad="38100" dist="25400" dir="5400000" algn="ctr" rotWithShape="0">
                <a:srgbClr val="6E747A">
                  <a:alpha val="43000"/>
                </a:srgbClr>
              </a:outerShdw>
            </a:effectLst>
          </a:endParaRPr>
        </a:p>
      </dgm:t>
    </dgm:pt>
    <dgm:pt modelId="{FF598B05-B768-41A9-8D7C-566E16DDA541}" type="parTrans" cxnId="{DA6A7E8E-DB1F-4EC9-A1CE-15DFA80E6627}">
      <dgm:prSet/>
      <dgm:spPr/>
      <dgm:t>
        <a:bodyPr/>
        <a:lstStyle/>
        <a:p>
          <a:endParaRPr lang="el-GR"/>
        </a:p>
      </dgm:t>
    </dgm:pt>
    <dgm:pt modelId="{B363C5EA-6DA1-42EE-B026-72619B934DCE}" type="sibTrans" cxnId="{DA6A7E8E-DB1F-4EC9-A1CE-15DFA80E6627}">
      <dgm:prSet/>
      <dgm:spPr/>
      <dgm:t>
        <a:bodyPr/>
        <a:lstStyle/>
        <a:p>
          <a:endParaRPr lang="el-GR"/>
        </a:p>
      </dgm:t>
    </dgm:pt>
    <dgm:pt modelId="{9B202677-DA86-437C-B1C0-07BE40E36D16}">
      <dgm:prSet phldrT="[Κείμενο]" custT="1">
        <dgm:style>
          <a:lnRef idx="2">
            <a:schemeClr val="accent6"/>
          </a:lnRef>
          <a:fillRef idx="1">
            <a:schemeClr val="lt1"/>
          </a:fillRef>
          <a:effectRef idx="0">
            <a:schemeClr val="accent6"/>
          </a:effectRef>
          <a:fontRef idx="minor">
            <a:schemeClr val="dk1"/>
          </a:fontRef>
        </dgm:style>
      </dgm:prSet>
      <dgm:spPr>
        <a:ln w="19050"/>
      </dgm:spPr>
      <dgm:t>
        <a:bodyPr/>
        <a:lstStyle/>
        <a:p>
          <a:pPr marL="0" marR="0" lvl="0" defTabSz="444500" eaLnBrk="1" fontAlgn="auto" latinLnBrk="0" hangingPunct="1">
            <a:lnSpc>
              <a:spcPct val="90000"/>
            </a:lnSpc>
            <a:spcBef>
              <a:spcPct val="0"/>
            </a:spcBef>
            <a:spcAft>
              <a:spcPct val="35000"/>
            </a:spcAft>
            <a:buClrTx/>
            <a:buSzTx/>
            <a:buFontTx/>
            <a:buNone/>
            <a:tabLst/>
            <a:defRPr/>
          </a:pPr>
          <a:r>
            <a:rPr lang="en-US" sz="1600" dirty="0">
              <a:solidFill>
                <a:schemeClr val="accent2">
                  <a:lumMod val="50000"/>
                </a:schemeClr>
              </a:solidFill>
            </a:rPr>
            <a:t>Mobility integration platform</a:t>
          </a:r>
          <a:endParaRPr lang="el-GR" sz="1600" dirty="0">
            <a:solidFill>
              <a:schemeClr val="accent2">
                <a:lumMod val="50000"/>
              </a:schemeClr>
            </a:solidFill>
          </a:endParaRPr>
        </a:p>
      </dgm:t>
    </dgm:pt>
    <dgm:pt modelId="{74505E78-2A0B-4AAD-B838-0559E7775A09}" type="parTrans" cxnId="{1E525065-EBE4-4D6B-9AAC-2A5BC969A5E8}">
      <dgm:prSet/>
      <dgm:spPr/>
      <dgm:t>
        <a:bodyPr/>
        <a:lstStyle/>
        <a:p>
          <a:endParaRPr lang="el-GR"/>
        </a:p>
      </dgm:t>
    </dgm:pt>
    <dgm:pt modelId="{01529507-22D8-464B-A2A5-DD0413B74791}" type="sibTrans" cxnId="{1E525065-EBE4-4D6B-9AAC-2A5BC969A5E8}">
      <dgm:prSet/>
      <dgm:spPr/>
      <dgm:t>
        <a:bodyPr/>
        <a:lstStyle/>
        <a:p>
          <a:endParaRPr lang="el-GR"/>
        </a:p>
      </dgm:t>
    </dgm:pt>
    <dgm:pt modelId="{F26E3330-AAFD-4141-BBE1-5365F8919747}">
      <dgm:prSet phldrT="[Κείμενο]" custT="1">
        <dgm:style>
          <a:lnRef idx="2">
            <a:schemeClr val="accent6"/>
          </a:lnRef>
          <a:fillRef idx="1">
            <a:schemeClr val="lt1"/>
          </a:fillRef>
          <a:effectRef idx="0">
            <a:schemeClr val="accent6"/>
          </a:effectRef>
          <a:fontRef idx="minor">
            <a:schemeClr val="dk1"/>
          </a:fontRef>
        </dgm:style>
      </dgm:prSet>
      <dgm:spPr>
        <a:ln w="19050"/>
      </dgm:spPr>
      <dgm:t>
        <a:bodyPr/>
        <a:lstStyle/>
        <a:p>
          <a:r>
            <a:rPr lang="en-US" sz="1600" dirty="0" err="1">
              <a:solidFill>
                <a:schemeClr val="accent2">
                  <a:lumMod val="50000"/>
                </a:schemeClr>
              </a:solidFill>
            </a:rPr>
            <a:t>MaaS</a:t>
          </a:r>
          <a:r>
            <a:rPr lang="en-US" sz="1600" dirty="0">
              <a:solidFill>
                <a:schemeClr val="accent2">
                  <a:lumMod val="50000"/>
                </a:schemeClr>
              </a:solidFill>
            </a:rPr>
            <a:t> Operator</a:t>
          </a:r>
          <a:endParaRPr lang="el-GR" sz="1600" dirty="0">
            <a:solidFill>
              <a:schemeClr val="accent2">
                <a:lumMod val="50000"/>
              </a:schemeClr>
            </a:solidFill>
          </a:endParaRPr>
        </a:p>
      </dgm:t>
    </dgm:pt>
    <dgm:pt modelId="{3F5D4C08-A3F2-4138-B964-F1F2222DAB74}" type="sibTrans" cxnId="{C027FB2E-0E1D-4E0F-A515-C42CB3F2C034}">
      <dgm:prSet/>
      <dgm:spPr/>
      <dgm:t>
        <a:bodyPr/>
        <a:lstStyle/>
        <a:p>
          <a:endParaRPr lang="el-GR"/>
        </a:p>
      </dgm:t>
    </dgm:pt>
    <dgm:pt modelId="{49766AB8-0BAD-4A5A-B8B9-5920552694F9}" type="parTrans" cxnId="{C027FB2E-0E1D-4E0F-A515-C42CB3F2C034}">
      <dgm:prSet/>
      <dgm:spPr/>
      <dgm:t>
        <a:bodyPr/>
        <a:lstStyle/>
        <a:p>
          <a:endParaRPr lang="el-GR"/>
        </a:p>
      </dgm:t>
    </dgm:pt>
    <dgm:pt modelId="{71E57392-2BA5-4453-8C24-6E57371AE4DB}" type="pres">
      <dgm:prSet presAssocID="{A822DFFA-59A6-4347-996C-AB87CDEBBF67}" presName="cycle" presStyleCnt="0">
        <dgm:presLayoutVars>
          <dgm:dir/>
          <dgm:resizeHandles val="exact"/>
        </dgm:presLayoutVars>
      </dgm:prSet>
      <dgm:spPr/>
    </dgm:pt>
    <dgm:pt modelId="{24A6CFF6-0CAD-44CE-88DD-66729FC98351}" type="pres">
      <dgm:prSet presAssocID="{02820926-92CB-407A-BB81-C9EE9C2570F7}" presName="node" presStyleLbl="node1" presStyleIdx="0" presStyleCnt="7">
        <dgm:presLayoutVars>
          <dgm:bulletEnabled val="1"/>
        </dgm:presLayoutVars>
      </dgm:prSet>
      <dgm:spPr/>
    </dgm:pt>
    <dgm:pt modelId="{F9699437-1D18-487F-9AFC-97E86B2FA493}" type="pres">
      <dgm:prSet presAssocID="{02820926-92CB-407A-BB81-C9EE9C2570F7}" presName="spNode" presStyleCnt="0"/>
      <dgm:spPr/>
    </dgm:pt>
    <dgm:pt modelId="{C1F86D32-2DDB-4196-9F29-A07E2DA52F29}" type="pres">
      <dgm:prSet presAssocID="{458A700A-FD3F-4F5D-A38C-BA614DE3CC1D}" presName="sibTrans" presStyleLbl="sibTrans1D1" presStyleIdx="0" presStyleCnt="7"/>
      <dgm:spPr/>
    </dgm:pt>
    <dgm:pt modelId="{67197672-B708-4668-9A61-CAD892FCC497}" type="pres">
      <dgm:prSet presAssocID="{543FFEA8-AC8C-4F34-8FD4-1D85134C76F6}" presName="node" presStyleLbl="node1" presStyleIdx="1" presStyleCnt="7">
        <dgm:presLayoutVars>
          <dgm:bulletEnabled val="1"/>
        </dgm:presLayoutVars>
      </dgm:prSet>
      <dgm:spPr/>
    </dgm:pt>
    <dgm:pt modelId="{D2B79563-4958-470B-AA56-E342E5898253}" type="pres">
      <dgm:prSet presAssocID="{543FFEA8-AC8C-4F34-8FD4-1D85134C76F6}" presName="spNode" presStyleCnt="0"/>
      <dgm:spPr/>
    </dgm:pt>
    <dgm:pt modelId="{5E403B82-0D20-4412-998D-4B0A1BB36153}" type="pres">
      <dgm:prSet presAssocID="{55497500-9C7A-40B2-BA2E-6AFF72C2D747}" presName="sibTrans" presStyleLbl="sibTrans1D1" presStyleIdx="1" presStyleCnt="7"/>
      <dgm:spPr/>
    </dgm:pt>
    <dgm:pt modelId="{F19F42FA-AD9D-412B-AE8D-6D11C7109DFF}" type="pres">
      <dgm:prSet presAssocID="{9B202677-DA86-437C-B1C0-07BE40E36D16}" presName="node" presStyleLbl="node1" presStyleIdx="2" presStyleCnt="7">
        <dgm:presLayoutVars>
          <dgm:bulletEnabled val="1"/>
        </dgm:presLayoutVars>
      </dgm:prSet>
      <dgm:spPr/>
    </dgm:pt>
    <dgm:pt modelId="{6E8B7886-02BC-4164-84E1-9448B0199A81}" type="pres">
      <dgm:prSet presAssocID="{9B202677-DA86-437C-B1C0-07BE40E36D16}" presName="spNode" presStyleCnt="0"/>
      <dgm:spPr/>
    </dgm:pt>
    <dgm:pt modelId="{AFB63A9B-5F1F-4335-AE9A-1E92CEC0E17E}" type="pres">
      <dgm:prSet presAssocID="{01529507-22D8-464B-A2A5-DD0413B74791}" presName="sibTrans" presStyleLbl="sibTrans1D1" presStyleIdx="2" presStyleCnt="7"/>
      <dgm:spPr/>
    </dgm:pt>
    <dgm:pt modelId="{5FA68953-2D30-435D-91AA-8B50ED3F2A2C}" type="pres">
      <dgm:prSet presAssocID="{7C046072-7876-4489-BB60-F6A9A51132C2}" presName="node" presStyleLbl="node1" presStyleIdx="3" presStyleCnt="7">
        <dgm:presLayoutVars>
          <dgm:bulletEnabled val="1"/>
        </dgm:presLayoutVars>
      </dgm:prSet>
      <dgm:spPr/>
    </dgm:pt>
    <dgm:pt modelId="{5C4EAA0F-98AB-43B2-9CEA-9B84E97374A4}" type="pres">
      <dgm:prSet presAssocID="{7C046072-7876-4489-BB60-F6A9A51132C2}" presName="spNode" presStyleCnt="0"/>
      <dgm:spPr/>
    </dgm:pt>
    <dgm:pt modelId="{F8C2A1B7-72C4-480C-968D-1DDBEE70E665}" type="pres">
      <dgm:prSet presAssocID="{33B156E6-6E56-47C0-8061-478A5E9F4663}" presName="sibTrans" presStyleLbl="sibTrans1D1" presStyleIdx="3" presStyleCnt="7"/>
      <dgm:spPr/>
    </dgm:pt>
    <dgm:pt modelId="{9AEE16DC-06EF-44CA-92D8-593FBACCF226}" type="pres">
      <dgm:prSet presAssocID="{3EC7EB2C-6B7F-46F6-B99C-53FFC22D0751}" presName="node" presStyleLbl="node1" presStyleIdx="4" presStyleCnt="7">
        <dgm:presLayoutVars>
          <dgm:bulletEnabled val="1"/>
        </dgm:presLayoutVars>
      </dgm:prSet>
      <dgm:spPr/>
    </dgm:pt>
    <dgm:pt modelId="{1F1AC4C4-6217-464F-8F9C-E7B6C2FBC54A}" type="pres">
      <dgm:prSet presAssocID="{3EC7EB2C-6B7F-46F6-B99C-53FFC22D0751}" presName="spNode" presStyleCnt="0"/>
      <dgm:spPr/>
    </dgm:pt>
    <dgm:pt modelId="{F6611D3F-BAB6-4755-A7BA-2FEBB6D37151}" type="pres">
      <dgm:prSet presAssocID="{25202E76-DD3C-43CE-9A78-2262AA56C243}" presName="sibTrans" presStyleLbl="sibTrans1D1" presStyleIdx="4" presStyleCnt="7"/>
      <dgm:spPr/>
    </dgm:pt>
    <dgm:pt modelId="{48C42134-1791-4342-8689-DCFB426ADE3D}" type="pres">
      <dgm:prSet presAssocID="{F26E3330-AAFD-4141-BBE1-5365F8919747}" presName="node" presStyleLbl="node1" presStyleIdx="5" presStyleCnt="7">
        <dgm:presLayoutVars>
          <dgm:bulletEnabled val="1"/>
        </dgm:presLayoutVars>
      </dgm:prSet>
      <dgm:spPr/>
    </dgm:pt>
    <dgm:pt modelId="{DFBA387F-4730-4650-BBF1-F3FAC82B3024}" type="pres">
      <dgm:prSet presAssocID="{F26E3330-AAFD-4141-BBE1-5365F8919747}" presName="spNode" presStyleCnt="0"/>
      <dgm:spPr/>
    </dgm:pt>
    <dgm:pt modelId="{347E6A22-CE52-467B-8251-2D6C45A40083}" type="pres">
      <dgm:prSet presAssocID="{3F5D4C08-A3F2-4138-B964-F1F2222DAB74}" presName="sibTrans" presStyleLbl="sibTrans1D1" presStyleIdx="5" presStyleCnt="7"/>
      <dgm:spPr/>
    </dgm:pt>
    <dgm:pt modelId="{F0625EAD-E264-41BB-9F30-A865A4368750}" type="pres">
      <dgm:prSet presAssocID="{82354CB7-7CE9-4ECB-8BAC-A38173413CB4}" presName="node" presStyleLbl="node1" presStyleIdx="6" presStyleCnt="7" custScaleX="112527">
        <dgm:presLayoutVars>
          <dgm:bulletEnabled val="1"/>
        </dgm:presLayoutVars>
      </dgm:prSet>
      <dgm:spPr/>
    </dgm:pt>
    <dgm:pt modelId="{34300E5A-D651-4DFA-970D-143AA3B1558E}" type="pres">
      <dgm:prSet presAssocID="{82354CB7-7CE9-4ECB-8BAC-A38173413CB4}" presName="spNode" presStyleCnt="0"/>
      <dgm:spPr/>
    </dgm:pt>
    <dgm:pt modelId="{6D4121A2-7124-497F-9DC2-E4A1DE4D819D}" type="pres">
      <dgm:prSet presAssocID="{B363C5EA-6DA1-42EE-B026-72619B934DCE}" presName="sibTrans" presStyleLbl="sibTrans1D1" presStyleIdx="6" presStyleCnt="7"/>
      <dgm:spPr/>
    </dgm:pt>
  </dgm:ptLst>
  <dgm:cxnLst>
    <dgm:cxn modelId="{E8CFBF13-F62A-411B-BA46-C35AC3B1E612}" type="presOf" srcId="{7C046072-7876-4489-BB60-F6A9A51132C2}" destId="{5FA68953-2D30-435D-91AA-8B50ED3F2A2C}" srcOrd="0" destOrd="0" presId="urn:microsoft.com/office/officeart/2005/8/layout/cycle6"/>
    <dgm:cxn modelId="{3ABA6D1E-00E3-4170-9A98-1439CDE616CF}" type="presOf" srcId="{543FFEA8-AC8C-4F34-8FD4-1D85134C76F6}" destId="{67197672-B708-4668-9A61-CAD892FCC497}" srcOrd="0" destOrd="0" presId="urn:microsoft.com/office/officeart/2005/8/layout/cycle6"/>
    <dgm:cxn modelId="{0CE78D21-24D7-48F5-82E3-9C2321AEF6E8}" type="presOf" srcId="{55497500-9C7A-40B2-BA2E-6AFF72C2D747}" destId="{5E403B82-0D20-4412-998D-4B0A1BB36153}" srcOrd="0" destOrd="0" presId="urn:microsoft.com/office/officeart/2005/8/layout/cycle6"/>
    <dgm:cxn modelId="{AD2A4E22-1275-47B4-8AFE-2085B855CFB9}" srcId="{A822DFFA-59A6-4347-996C-AB87CDEBBF67}" destId="{3EC7EB2C-6B7F-46F6-B99C-53FFC22D0751}" srcOrd="4" destOrd="0" parTransId="{EED6CA6F-7EFB-4FA0-AE47-6D8CEB49D9E0}" sibTransId="{25202E76-DD3C-43CE-9A78-2262AA56C243}"/>
    <dgm:cxn modelId="{C027FB2E-0E1D-4E0F-A515-C42CB3F2C034}" srcId="{A822DFFA-59A6-4347-996C-AB87CDEBBF67}" destId="{F26E3330-AAFD-4141-BBE1-5365F8919747}" srcOrd="5" destOrd="0" parTransId="{49766AB8-0BAD-4A5A-B8B9-5920552694F9}" sibTransId="{3F5D4C08-A3F2-4138-B964-F1F2222DAB74}"/>
    <dgm:cxn modelId="{2C05F85E-0ABC-4C92-A1A1-1D961095A7A6}" srcId="{A822DFFA-59A6-4347-996C-AB87CDEBBF67}" destId="{7C046072-7876-4489-BB60-F6A9A51132C2}" srcOrd="3" destOrd="0" parTransId="{99AC908D-1A29-4F29-A3C4-D8FE769130E1}" sibTransId="{33B156E6-6E56-47C0-8061-478A5E9F4663}"/>
    <dgm:cxn modelId="{1E525065-EBE4-4D6B-9AAC-2A5BC969A5E8}" srcId="{A822DFFA-59A6-4347-996C-AB87CDEBBF67}" destId="{9B202677-DA86-437C-B1C0-07BE40E36D16}" srcOrd="2" destOrd="0" parTransId="{74505E78-2A0B-4AAD-B838-0559E7775A09}" sibTransId="{01529507-22D8-464B-A2A5-DD0413B74791}"/>
    <dgm:cxn modelId="{B3924A48-491A-4073-8AE3-37E620618AB7}" type="presOf" srcId="{458A700A-FD3F-4F5D-A38C-BA614DE3CC1D}" destId="{C1F86D32-2DDB-4196-9F29-A07E2DA52F29}" srcOrd="0" destOrd="0" presId="urn:microsoft.com/office/officeart/2005/8/layout/cycle6"/>
    <dgm:cxn modelId="{4B4DAD49-9E93-4AD3-8B7F-8DD544A0AAD2}" type="presOf" srcId="{82354CB7-7CE9-4ECB-8BAC-A38173413CB4}" destId="{F0625EAD-E264-41BB-9F30-A865A4368750}" srcOrd="0" destOrd="0" presId="urn:microsoft.com/office/officeart/2005/8/layout/cycle6"/>
    <dgm:cxn modelId="{48F57378-3FFF-41E4-A337-F4B6D112CE8D}" type="presOf" srcId="{3F5D4C08-A3F2-4138-B964-F1F2222DAB74}" destId="{347E6A22-CE52-467B-8251-2D6C45A40083}" srcOrd="0" destOrd="0" presId="urn:microsoft.com/office/officeart/2005/8/layout/cycle6"/>
    <dgm:cxn modelId="{8143CE7D-8D31-4BCC-BB23-5E7F7508F1B0}" type="presOf" srcId="{F26E3330-AAFD-4141-BBE1-5365F8919747}" destId="{48C42134-1791-4342-8689-DCFB426ADE3D}" srcOrd="0" destOrd="0" presId="urn:microsoft.com/office/officeart/2005/8/layout/cycle6"/>
    <dgm:cxn modelId="{97239D81-D6A3-448C-B265-C35B223962C4}" type="presOf" srcId="{01529507-22D8-464B-A2A5-DD0413B74791}" destId="{AFB63A9B-5F1F-4335-AE9A-1E92CEC0E17E}" srcOrd="0" destOrd="0" presId="urn:microsoft.com/office/officeart/2005/8/layout/cycle6"/>
    <dgm:cxn modelId="{DA6A7E8E-DB1F-4EC9-A1CE-15DFA80E6627}" srcId="{A822DFFA-59A6-4347-996C-AB87CDEBBF67}" destId="{82354CB7-7CE9-4ECB-8BAC-A38173413CB4}" srcOrd="6" destOrd="0" parTransId="{FF598B05-B768-41A9-8D7C-566E16DDA541}" sibTransId="{B363C5EA-6DA1-42EE-B026-72619B934DCE}"/>
    <dgm:cxn modelId="{4A9A4FA5-FBB5-465C-BFB9-D786DB3D1BF2}" type="presOf" srcId="{A822DFFA-59A6-4347-996C-AB87CDEBBF67}" destId="{71E57392-2BA5-4453-8C24-6E57371AE4DB}" srcOrd="0" destOrd="0" presId="urn:microsoft.com/office/officeart/2005/8/layout/cycle6"/>
    <dgm:cxn modelId="{07A714AB-E399-4A04-82F4-C0BCEC762D5E}" type="presOf" srcId="{33B156E6-6E56-47C0-8061-478A5E9F4663}" destId="{F8C2A1B7-72C4-480C-968D-1DDBEE70E665}" srcOrd="0" destOrd="0" presId="urn:microsoft.com/office/officeart/2005/8/layout/cycle6"/>
    <dgm:cxn modelId="{B49477D1-9BE1-4BBD-9472-9CDEAB8A4536}" type="presOf" srcId="{B363C5EA-6DA1-42EE-B026-72619B934DCE}" destId="{6D4121A2-7124-497F-9DC2-E4A1DE4D819D}" srcOrd="0" destOrd="0" presId="urn:microsoft.com/office/officeart/2005/8/layout/cycle6"/>
    <dgm:cxn modelId="{F30D76DE-34DB-481D-A6A9-27CC9E5B4097}" type="presOf" srcId="{25202E76-DD3C-43CE-9A78-2262AA56C243}" destId="{F6611D3F-BAB6-4755-A7BA-2FEBB6D37151}" srcOrd="0" destOrd="0" presId="urn:microsoft.com/office/officeart/2005/8/layout/cycle6"/>
    <dgm:cxn modelId="{ECCC93E6-9D2A-4397-A5D1-3EA5BFF76814}" srcId="{A822DFFA-59A6-4347-996C-AB87CDEBBF67}" destId="{543FFEA8-AC8C-4F34-8FD4-1D85134C76F6}" srcOrd="1" destOrd="0" parTransId="{F27CBBA3-2295-4C65-838D-4490292FC2FC}" sibTransId="{55497500-9C7A-40B2-BA2E-6AFF72C2D747}"/>
    <dgm:cxn modelId="{CE0D08EC-1865-490F-83A1-5CF3C6B42CEC}" type="presOf" srcId="{02820926-92CB-407A-BB81-C9EE9C2570F7}" destId="{24A6CFF6-0CAD-44CE-88DD-66729FC98351}" srcOrd="0" destOrd="0" presId="urn:microsoft.com/office/officeart/2005/8/layout/cycle6"/>
    <dgm:cxn modelId="{20EC7DF1-BDCD-4AB0-86FD-2C237B0F58DE}" type="presOf" srcId="{3EC7EB2C-6B7F-46F6-B99C-53FFC22D0751}" destId="{9AEE16DC-06EF-44CA-92D8-593FBACCF226}" srcOrd="0" destOrd="0" presId="urn:microsoft.com/office/officeart/2005/8/layout/cycle6"/>
    <dgm:cxn modelId="{FD71B3F9-C9D7-4064-B3D5-E46DF303A32C}" srcId="{A822DFFA-59A6-4347-996C-AB87CDEBBF67}" destId="{02820926-92CB-407A-BB81-C9EE9C2570F7}" srcOrd="0" destOrd="0" parTransId="{4A30709C-EBAD-403C-B4A4-8F2E73936AAA}" sibTransId="{458A700A-FD3F-4F5D-A38C-BA614DE3CC1D}"/>
    <dgm:cxn modelId="{496110FB-FF43-4535-BC10-517AB9BB27A2}" type="presOf" srcId="{9B202677-DA86-437C-B1C0-07BE40E36D16}" destId="{F19F42FA-AD9D-412B-AE8D-6D11C7109DFF}" srcOrd="0" destOrd="0" presId="urn:microsoft.com/office/officeart/2005/8/layout/cycle6"/>
    <dgm:cxn modelId="{8C7CA886-4A42-410A-90AB-04C7EF8A5B65}" type="presParOf" srcId="{71E57392-2BA5-4453-8C24-6E57371AE4DB}" destId="{24A6CFF6-0CAD-44CE-88DD-66729FC98351}" srcOrd="0" destOrd="0" presId="urn:microsoft.com/office/officeart/2005/8/layout/cycle6"/>
    <dgm:cxn modelId="{F8D22E4A-8AAB-46F8-8BAE-D45496599D9C}" type="presParOf" srcId="{71E57392-2BA5-4453-8C24-6E57371AE4DB}" destId="{F9699437-1D18-487F-9AFC-97E86B2FA493}" srcOrd="1" destOrd="0" presId="urn:microsoft.com/office/officeart/2005/8/layout/cycle6"/>
    <dgm:cxn modelId="{175D1405-3AAF-4AA9-9529-9089AF8346D5}" type="presParOf" srcId="{71E57392-2BA5-4453-8C24-6E57371AE4DB}" destId="{C1F86D32-2DDB-4196-9F29-A07E2DA52F29}" srcOrd="2" destOrd="0" presId="urn:microsoft.com/office/officeart/2005/8/layout/cycle6"/>
    <dgm:cxn modelId="{EF23CDAC-20D0-4724-AD8A-06F94EFB0A59}" type="presParOf" srcId="{71E57392-2BA5-4453-8C24-6E57371AE4DB}" destId="{67197672-B708-4668-9A61-CAD892FCC497}" srcOrd="3" destOrd="0" presId="urn:microsoft.com/office/officeart/2005/8/layout/cycle6"/>
    <dgm:cxn modelId="{1D02164B-AE4C-416B-8E73-E93411EB7AE7}" type="presParOf" srcId="{71E57392-2BA5-4453-8C24-6E57371AE4DB}" destId="{D2B79563-4958-470B-AA56-E342E5898253}" srcOrd="4" destOrd="0" presId="urn:microsoft.com/office/officeart/2005/8/layout/cycle6"/>
    <dgm:cxn modelId="{68F8F39C-5932-4DF0-891A-630F832C5FD9}" type="presParOf" srcId="{71E57392-2BA5-4453-8C24-6E57371AE4DB}" destId="{5E403B82-0D20-4412-998D-4B0A1BB36153}" srcOrd="5" destOrd="0" presId="urn:microsoft.com/office/officeart/2005/8/layout/cycle6"/>
    <dgm:cxn modelId="{4E79BE47-2269-42B2-AA8F-9064D1DA2F17}" type="presParOf" srcId="{71E57392-2BA5-4453-8C24-6E57371AE4DB}" destId="{F19F42FA-AD9D-412B-AE8D-6D11C7109DFF}" srcOrd="6" destOrd="0" presId="urn:microsoft.com/office/officeart/2005/8/layout/cycle6"/>
    <dgm:cxn modelId="{1D9BF31E-1931-4DCA-B8BE-07F3D9C94062}" type="presParOf" srcId="{71E57392-2BA5-4453-8C24-6E57371AE4DB}" destId="{6E8B7886-02BC-4164-84E1-9448B0199A81}" srcOrd="7" destOrd="0" presId="urn:microsoft.com/office/officeart/2005/8/layout/cycle6"/>
    <dgm:cxn modelId="{DE6475CD-32F8-4196-BDAD-0C28B282F540}" type="presParOf" srcId="{71E57392-2BA5-4453-8C24-6E57371AE4DB}" destId="{AFB63A9B-5F1F-4335-AE9A-1E92CEC0E17E}" srcOrd="8" destOrd="0" presId="urn:microsoft.com/office/officeart/2005/8/layout/cycle6"/>
    <dgm:cxn modelId="{E29439F3-0E0B-435B-9941-957810888077}" type="presParOf" srcId="{71E57392-2BA5-4453-8C24-6E57371AE4DB}" destId="{5FA68953-2D30-435D-91AA-8B50ED3F2A2C}" srcOrd="9" destOrd="0" presId="urn:microsoft.com/office/officeart/2005/8/layout/cycle6"/>
    <dgm:cxn modelId="{C2A4EBD8-2D6C-4976-931D-277B2B5DFF42}" type="presParOf" srcId="{71E57392-2BA5-4453-8C24-6E57371AE4DB}" destId="{5C4EAA0F-98AB-43B2-9CEA-9B84E97374A4}" srcOrd="10" destOrd="0" presId="urn:microsoft.com/office/officeart/2005/8/layout/cycle6"/>
    <dgm:cxn modelId="{CDCC7FF0-3FA7-4F5F-BFF3-8AB7F3490CF7}" type="presParOf" srcId="{71E57392-2BA5-4453-8C24-6E57371AE4DB}" destId="{F8C2A1B7-72C4-480C-968D-1DDBEE70E665}" srcOrd="11" destOrd="0" presId="urn:microsoft.com/office/officeart/2005/8/layout/cycle6"/>
    <dgm:cxn modelId="{52DEB5CE-8C02-4C95-BCA4-7C2BB52BE724}" type="presParOf" srcId="{71E57392-2BA5-4453-8C24-6E57371AE4DB}" destId="{9AEE16DC-06EF-44CA-92D8-593FBACCF226}" srcOrd="12" destOrd="0" presId="urn:microsoft.com/office/officeart/2005/8/layout/cycle6"/>
    <dgm:cxn modelId="{C4810A48-886E-4AC3-94DE-C7BCD877EF24}" type="presParOf" srcId="{71E57392-2BA5-4453-8C24-6E57371AE4DB}" destId="{1F1AC4C4-6217-464F-8F9C-E7B6C2FBC54A}" srcOrd="13" destOrd="0" presId="urn:microsoft.com/office/officeart/2005/8/layout/cycle6"/>
    <dgm:cxn modelId="{617981F0-E1E0-4D46-9E6F-DFD87857F9E6}" type="presParOf" srcId="{71E57392-2BA5-4453-8C24-6E57371AE4DB}" destId="{F6611D3F-BAB6-4755-A7BA-2FEBB6D37151}" srcOrd="14" destOrd="0" presId="urn:microsoft.com/office/officeart/2005/8/layout/cycle6"/>
    <dgm:cxn modelId="{731FC2C4-3D0F-4F69-9B9B-B3698721A9C0}" type="presParOf" srcId="{71E57392-2BA5-4453-8C24-6E57371AE4DB}" destId="{48C42134-1791-4342-8689-DCFB426ADE3D}" srcOrd="15" destOrd="0" presId="urn:microsoft.com/office/officeart/2005/8/layout/cycle6"/>
    <dgm:cxn modelId="{86821BA0-DD92-4477-8AC9-914FB7E64E01}" type="presParOf" srcId="{71E57392-2BA5-4453-8C24-6E57371AE4DB}" destId="{DFBA387F-4730-4650-BBF1-F3FAC82B3024}" srcOrd="16" destOrd="0" presId="urn:microsoft.com/office/officeart/2005/8/layout/cycle6"/>
    <dgm:cxn modelId="{8357DEC5-1D5F-4E26-BFB2-622D043F45DD}" type="presParOf" srcId="{71E57392-2BA5-4453-8C24-6E57371AE4DB}" destId="{347E6A22-CE52-467B-8251-2D6C45A40083}" srcOrd="17" destOrd="0" presId="urn:microsoft.com/office/officeart/2005/8/layout/cycle6"/>
    <dgm:cxn modelId="{7CAF0CA9-8385-42C0-843D-E1A8F47B873E}" type="presParOf" srcId="{71E57392-2BA5-4453-8C24-6E57371AE4DB}" destId="{F0625EAD-E264-41BB-9F30-A865A4368750}" srcOrd="18" destOrd="0" presId="urn:microsoft.com/office/officeart/2005/8/layout/cycle6"/>
    <dgm:cxn modelId="{45E9F517-B9C5-4F0B-8502-312F794A7767}" type="presParOf" srcId="{71E57392-2BA5-4453-8C24-6E57371AE4DB}" destId="{34300E5A-D651-4DFA-970D-143AA3B1558E}" srcOrd="19" destOrd="0" presId="urn:microsoft.com/office/officeart/2005/8/layout/cycle6"/>
    <dgm:cxn modelId="{FC30440A-B986-41C7-8381-CB472E869C61}" type="presParOf" srcId="{71E57392-2BA5-4453-8C24-6E57371AE4DB}" destId="{6D4121A2-7124-497F-9DC2-E4A1DE4D819D}" srcOrd="20"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2DFFA-59A6-4347-996C-AB87CDEBBF6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l-GR"/>
        </a:p>
      </dgm:t>
    </dgm:pt>
    <dgm:pt modelId="{02820926-92CB-407A-BB81-C9EE9C2570F7}">
      <dgm:prSet phldrT="[Κείμενο]" custT="1">
        <dgm:style>
          <a:lnRef idx="2">
            <a:schemeClr val="accent6"/>
          </a:lnRef>
          <a:fillRef idx="1">
            <a:schemeClr val="lt1"/>
          </a:fillRef>
          <a:effectRef idx="0">
            <a:schemeClr val="accent6"/>
          </a:effectRef>
          <a:fontRef idx="minor">
            <a:schemeClr val="dk1"/>
          </a:fontRef>
        </dgm:style>
      </dgm:prSet>
      <dgm:spPr>
        <a:ln>
          <a:solidFill>
            <a:schemeClr val="tx1">
              <a:lumMod val="75000"/>
            </a:schemeClr>
          </a:solidFill>
        </a:ln>
      </dgm:spPr>
      <dgm:t>
        <a:bodyPr/>
        <a:lstStyle/>
        <a:p>
          <a:r>
            <a:rPr lang="en-US" sz="1600" b="0" cap="none" spc="0" dirty="0">
              <a:ln w="0"/>
              <a:solidFill>
                <a:schemeClr val="accent2">
                  <a:lumMod val="75000"/>
                </a:schemeClr>
              </a:solidFill>
              <a:effectLst>
                <a:outerShdw blurRad="38100" dist="25400" dir="5400000" algn="ctr" rotWithShape="0">
                  <a:srgbClr val="6E747A">
                    <a:alpha val="43000"/>
                  </a:srgbClr>
                </a:outerShdw>
              </a:effectLst>
            </a:rPr>
            <a:t>Road Operator</a:t>
          </a:r>
          <a:endParaRPr lang="el-GR" sz="1600" b="0" cap="none" spc="0" dirty="0">
            <a:ln w="0"/>
            <a:solidFill>
              <a:schemeClr val="accent2">
                <a:lumMod val="75000"/>
              </a:schemeClr>
            </a:solidFill>
            <a:effectLst>
              <a:outerShdw blurRad="38100" dist="25400" dir="5400000" algn="ctr" rotWithShape="0">
                <a:srgbClr val="6E747A">
                  <a:alpha val="43000"/>
                </a:srgbClr>
              </a:outerShdw>
            </a:effectLst>
          </a:endParaRPr>
        </a:p>
      </dgm:t>
    </dgm:pt>
    <dgm:pt modelId="{4A30709C-EBAD-403C-B4A4-8F2E73936AAA}" type="parTrans" cxnId="{FD71B3F9-C9D7-4064-B3D5-E46DF303A32C}">
      <dgm:prSet/>
      <dgm:spPr/>
      <dgm:t>
        <a:bodyPr/>
        <a:lstStyle/>
        <a:p>
          <a:endParaRPr lang="el-GR"/>
        </a:p>
      </dgm:t>
    </dgm:pt>
    <dgm:pt modelId="{458A700A-FD3F-4F5D-A38C-BA614DE3CC1D}" type="sibTrans" cxnId="{FD71B3F9-C9D7-4064-B3D5-E46DF303A32C}">
      <dgm:prSet/>
      <dgm:spPr/>
      <dgm:t>
        <a:bodyPr/>
        <a:lstStyle/>
        <a:p>
          <a:endParaRPr lang="el-GR"/>
        </a:p>
      </dgm:t>
    </dgm:pt>
    <dgm:pt modelId="{543FFEA8-AC8C-4F34-8FD4-1D85134C76F6}">
      <dgm:prSet phldrT="[Κείμενο]" custT="1">
        <dgm:style>
          <a:lnRef idx="2">
            <a:schemeClr val="accent6"/>
          </a:lnRef>
          <a:fillRef idx="1">
            <a:schemeClr val="lt1"/>
          </a:fillRef>
          <a:effectRef idx="0">
            <a:schemeClr val="accent6"/>
          </a:effectRef>
          <a:fontRef idx="minor">
            <a:schemeClr val="dk1"/>
          </a:fontRef>
        </dgm:style>
      </dgm:prSet>
      <dgm:spPr>
        <a:ln>
          <a:solidFill>
            <a:schemeClr val="tx1">
              <a:lumMod val="75000"/>
            </a:schemeClr>
          </a:solidFill>
        </a:ln>
      </dgm:spPr>
      <dgm:t>
        <a:bodyPr/>
        <a:lstStyle/>
        <a:p>
          <a:r>
            <a:rPr lang="en-US" sz="1600" b="0" cap="none" spc="0" dirty="0">
              <a:ln w="0"/>
              <a:solidFill>
                <a:schemeClr val="accent2">
                  <a:lumMod val="75000"/>
                </a:schemeClr>
              </a:solidFill>
              <a:effectLst>
                <a:outerShdw blurRad="38100" dist="25400" dir="5400000" algn="ctr" rotWithShape="0">
                  <a:srgbClr val="6E747A">
                    <a:alpha val="43000"/>
                  </a:srgbClr>
                </a:outerShdw>
              </a:effectLst>
            </a:rPr>
            <a:t>Traffic Service provider</a:t>
          </a:r>
          <a:endParaRPr lang="el-GR" sz="1600" b="0" cap="none" spc="0" dirty="0">
            <a:ln w="0"/>
            <a:solidFill>
              <a:schemeClr val="accent2">
                <a:lumMod val="75000"/>
              </a:schemeClr>
            </a:solidFill>
            <a:effectLst>
              <a:outerShdw blurRad="38100" dist="25400" dir="5400000" algn="ctr" rotWithShape="0">
                <a:srgbClr val="6E747A">
                  <a:alpha val="43000"/>
                </a:srgbClr>
              </a:outerShdw>
            </a:effectLst>
          </a:endParaRPr>
        </a:p>
      </dgm:t>
    </dgm:pt>
    <dgm:pt modelId="{F27CBBA3-2295-4C65-838D-4490292FC2FC}" type="parTrans" cxnId="{ECCC93E6-9D2A-4397-A5D1-3EA5BFF76814}">
      <dgm:prSet/>
      <dgm:spPr/>
      <dgm:t>
        <a:bodyPr/>
        <a:lstStyle/>
        <a:p>
          <a:endParaRPr lang="el-GR"/>
        </a:p>
      </dgm:t>
    </dgm:pt>
    <dgm:pt modelId="{55497500-9C7A-40B2-BA2E-6AFF72C2D747}" type="sibTrans" cxnId="{ECCC93E6-9D2A-4397-A5D1-3EA5BFF76814}">
      <dgm:prSet/>
      <dgm:spPr/>
      <dgm:t>
        <a:bodyPr/>
        <a:lstStyle/>
        <a:p>
          <a:endParaRPr lang="el-GR"/>
        </a:p>
      </dgm:t>
    </dgm:pt>
    <dgm:pt modelId="{7C046072-7876-4489-BB60-F6A9A51132C2}">
      <dgm:prSet phldrT="[Κείμενο]" custT="1">
        <dgm:style>
          <a:lnRef idx="2">
            <a:schemeClr val="accent6"/>
          </a:lnRef>
          <a:fillRef idx="1">
            <a:schemeClr val="lt1"/>
          </a:fillRef>
          <a:effectRef idx="0">
            <a:schemeClr val="accent6"/>
          </a:effectRef>
          <a:fontRef idx="minor">
            <a:schemeClr val="dk1"/>
          </a:fontRef>
        </dgm:style>
      </dgm:prSet>
      <dgm:spPr>
        <a:ln w="19050">
          <a:solidFill>
            <a:schemeClr val="tx1">
              <a:lumMod val="60000"/>
              <a:lumOff val="40000"/>
            </a:schemeClr>
          </a:solidFill>
        </a:ln>
      </dgm:spPr>
      <dgm:t>
        <a:bodyPr/>
        <a:lstStyle/>
        <a:p>
          <a:r>
            <a:rPr lang="en-US" sz="1600" dirty="0">
              <a:solidFill>
                <a:schemeClr val="accent2">
                  <a:lumMod val="50000"/>
                </a:schemeClr>
              </a:solidFill>
            </a:rPr>
            <a:t>Mobility Operator </a:t>
          </a:r>
          <a:endParaRPr lang="el-GR" sz="1600" dirty="0">
            <a:solidFill>
              <a:schemeClr val="accent2">
                <a:lumMod val="50000"/>
              </a:schemeClr>
            </a:solidFill>
          </a:endParaRPr>
        </a:p>
      </dgm:t>
    </dgm:pt>
    <dgm:pt modelId="{99AC908D-1A29-4F29-A3C4-D8FE769130E1}" type="parTrans" cxnId="{2C05F85E-0ABC-4C92-A1A1-1D961095A7A6}">
      <dgm:prSet/>
      <dgm:spPr/>
      <dgm:t>
        <a:bodyPr/>
        <a:lstStyle/>
        <a:p>
          <a:endParaRPr lang="el-GR"/>
        </a:p>
      </dgm:t>
    </dgm:pt>
    <dgm:pt modelId="{33B156E6-6E56-47C0-8061-478A5E9F4663}" type="sibTrans" cxnId="{2C05F85E-0ABC-4C92-A1A1-1D961095A7A6}">
      <dgm:prSet/>
      <dgm:spPr/>
      <dgm:t>
        <a:bodyPr/>
        <a:lstStyle/>
        <a:p>
          <a:endParaRPr lang="el-GR"/>
        </a:p>
      </dgm:t>
    </dgm:pt>
    <dgm:pt modelId="{3EC7EB2C-6B7F-46F6-B99C-53FFC22D0751}">
      <dgm:prSet phldrT="[Κείμενο]" custT="1">
        <dgm:style>
          <a:lnRef idx="2">
            <a:schemeClr val="accent6"/>
          </a:lnRef>
          <a:fillRef idx="1">
            <a:schemeClr val="lt1"/>
          </a:fillRef>
          <a:effectRef idx="0">
            <a:schemeClr val="accent6"/>
          </a:effectRef>
          <a:fontRef idx="minor">
            <a:schemeClr val="dk1"/>
          </a:fontRef>
        </dgm:style>
      </dgm:prSet>
      <dgm:spPr>
        <a:ln w="19050">
          <a:solidFill>
            <a:schemeClr val="tx1">
              <a:lumMod val="60000"/>
              <a:lumOff val="40000"/>
            </a:schemeClr>
          </a:solidFill>
        </a:ln>
      </dgm:spPr>
      <dgm:t>
        <a:bodyPr/>
        <a:lstStyle/>
        <a:p>
          <a:r>
            <a:rPr lang="en-US" sz="1600" dirty="0">
              <a:solidFill>
                <a:schemeClr val="accent2">
                  <a:lumMod val="50000"/>
                </a:schemeClr>
              </a:solidFill>
            </a:rPr>
            <a:t>Travel Service provider</a:t>
          </a:r>
        </a:p>
      </dgm:t>
    </dgm:pt>
    <dgm:pt modelId="{EED6CA6F-7EFB-4FA0-AE47-6D8CEB49D9E0}" type="parTrans" cxnId="{AD2A4E22-1275-47B4-8AFE-2085B855CFB9}">
      <dgm:prSet/>
      <dgm:spPr/>
      <dgm:t>
        <a:bodyPr/>
        <a:lstStyle/>
        <a:p>
          <a:endParaRPr lang="el-GR"/>
        </a:p>
      </dgm:t>
    </dgm:pt>
    <dgm:pt modelId="{25202E76-DD3C-43CE-9A78-2262AA56C243}" type="sibTrans" cxnId="{AD2A4E22-1275-47B4-8AFE-2085B855CFB9}">
      <dgm:prSet/>
      <dgm:spPr/>
      <dgm:t>
        <a:bodyPr/>
        <a:lstStyle/>
        <a:p>
          <a:endParaRPr lang="el-GR"/>
        </a:p>
      </dgm:t>
    </dgm:pt>
    <dgm:pt modelId="{F26E3330-AAFD-4141-BBE1-5365F8919747}">
      <dgm:prSet phldrT="[Κείμενο]" custT="1">
        <dgm:style>
          <a:lnRef idx="2">
            <a:schemeClr val="accent6"/>
          </a:lnRef>
          <a:fillRef idx="1">
            <a:schemeClr val="lt1"/>
          </a:fillRef>
          <a:effectRef idx="0">
            <a:schemeClr val="accent6"/>
          </a:effectRef>
          <a:fontRef idx="minor">
            <a:schemeClr val="dk1"/>
          </a:fontRef>
        </dgm:style>
      </dgm:prSet>
      <dgm:spPr>
        <a:ln w="19050">
          <a:solidFill>
            <a:schemeClr val="tx1">
              <a:lumMod val="60000"/>
              <a:lumOff val="40000"/>
            </a:schemeClr>
          </a:solidFill>
        </a:ln>
      </dgm:spPr>
      <dgm:t>
        <a:bodyPr/>
        <a:lstStyle/>
        <a:p>
          <a:r>
            <a:rPr lang="en-US" sz="1600" dirty="0" err="1">
              <a:solidFill>
                <a:schemeClr val="accent2">
                  <a:lumMod val="50000"/>
                </a:schemeClr>
              </a:solidFill>
            </a:rPr>
            <a:t>MaaS</a:t>
          </a:r>
          <a:r>
            <a:rPr lang="en-US" sz="1600" dirty="0">
              <a:solidFill>
                <a:schemeClr val="accent2">
                  <a:lumMod val="50000"/>
                </a:schemeClr>
              </a:solidFill>
            </a:rPr>
            <a:t> Operator</a:t>
          </a:r>
          <a:endParaRPr lang="el-GR" sz="1600" dirty="0">
            <a:solidFill>
              <a:schemeClr val="accent2">
                <a:lumMod val="50000"/>
              </a:schemeClr>
            </a:solidFill>
          </a:endParaRPr>
        </a:p>
      </dgm:t>
    </dgm:pt>
    <dgm:pt modelId="{49766AB8-0BAD-4A5A-B8B9-5920552694F9}" type="parTrans" cxnId="{C027FB2E-0E1D-4E0F-A515-C42CB3F2C034}">
      <dgm:prSet/>
      <dgm:spPr/>
      <dgm:t>
        <a:bodyPr/>
        <a:lstStyle/>
        <a:p>
          <a:endParaRPr lang="el-GR"/>
        </a:p>
      </dgm:t>
    </dgm:pt>
    <dgm:pt modelId="{3F5D4C08-A3F2-4138-B964-F1F2222DAB74}" type="sibTrans" cxnId="{C027FB2E-0E1D-4E0F-A515-C42CB3F2C034}">
      <dgm:prSet/>
      <dgm:spPr/>
      <dgm:t>
        <a:bodyPr/>
        <a:lstStyle/>
        <a:p>
          <a:endParaRPr lang="el-GR"/>
        </a:p>
      </dgm:t>
    </dgm:pt>
    <dgm:pt modelId="{82354CB7-7CE9-4ECB-8BAC-A38173413CB4}">
      <dgm:prSet phldrT="[Κείμενο]" custT="1">
        <dgm:style>
          <a:lnRef idx="2">
            <a:schemeClr val="accent6"/>
          </a:lnRef>
          <a:fillRef idx="1">
            <a:schemeClr val="lt1"/>
          </a:fillRef>
          <a:effectRef idx="0">
            <a:schemeClr val="accent6"/>
          </a:effectRef>
          <a:fontRef idx="minor">
            <a:schemeClr val="dk1"/>
          </a:fontRef>
        </dgm:style>
      </dgm:prSet>
      <dgm:spPr>
        <a:ln>
          <a:solidFill>
            <a:schemeClr val="tx1">
              <a:lumMod val="75000"/>
            </a:schemeClr>
          </a:solidFill>
        </a:ln>
      </dgm:spPr>
      <dgm:t>
        <a:bodyPr/>
        <a:lstStyle/>
        <a:p>
          <a:r>
            <a:rPr lang="en-US" sz="1600" b="0" cap="none" spc="0" dirty="0">
              <a:ln w="0"/>
              <a:solidFill>
                <a:schemeClr val="accent2">
                  <a:lumMod val="75000"/>
                </a:schemeClr>
              </a:solidFill>
              <a:effectLst>
                <a:outerShdw blurRad="38100" dist="25400" dir="5400000" algn="ctr" rotWithShape="0">
                  <a:srgbClr val="6E747A">
                    <a:alpha val="43000"/>
                  </a:srgbClr>
                </a:outerShdw>
              </a:effectLst>
            </a:rPr>
            <a:t>Traffic Management operator</a:t>
          </a:r>
          <a:endParaRPr lang="el-GR" sz="1600" b="0" cap="none" spc="0" dirty="0">
            <a:ln w="0"/>
            <a:solidFill>
              <a:schemeClr val="accent2">
                <a:lumMod val="75000"/>
              </a:schemeClr>
            </a:solidFill>
            <a:effectLst>
              <a:outerShdw blurRad="38100" dist="25400" dir="5400000" algn="ctr" rotWithShape="0">
                <a:srgbClr val="6E747A">
                  <a:alpha val="43000"/>
                </a:srgbClr>
              </a:outerShdw>
            </a:effectLst>
          </a:endParaRPr>
        </a:p>
      </dgm:t>
    </dgm:pt>
    <dgm:pt modelId="{FF598B05-B768-41A9-8D7C-566E16DDA541}" type="parTrans" cxnId="{DA6A7E8E-DB1F-4EC9-A1CE-15DFA80E6627}">
      <dgm:prSet/>
      <dgm:spPr/>
      <dgm:t>
        <a:bodyPr/>
        <a:lstStyle/>
        <a:p>
          <a:endParaRPr lang="el-GR"/>
        </a:p>
      </dgm:t>
    </dgm:pt>
    <dgm:pt modelId="{B363C5EA-6DA1-42EE-B026-72619B934DCE}" type="sibTrans" cxnId="{DA6A7E8E-DB1F-4EC9-A1CE-15DFA80E6627}">
      <dgm:prSet/>
      <dgm:spPr/>
      <dgm:t>
        <a:bodyPr/>
        <a:lstStyle/>
        <a:p>
          <a:endParaRPr lang="el-GR"/>
        </a:p>
      </dgm:t>
    </dgm:pt>
    <dgm:pt modelId="{9B202677-DA86-437C-B1C0-07BE40E36D16}">
      <dgm:prSet phldrT="[Κείμενο]" custT="1">
        <dgm:style>
          <a:lnRef idx="2">
            <a:schemeClr val="accent6"/>
          </a:lnRef>
          <a:fillRef idx="1">
            <a:schemeClr val="lt1"/>
          </a:fillRef>
          <a:effectRef idx="0">
            <a:schemeClr val="accent6"/>
          </a:effectRef>
          <a:fontRef idx="minor">
            <a:schemeClr val="dk1"/>
          </a:fontRef>
        </dgm:style>
      </dgm:prSet>
      <dgm:spPr>
        <a:ln w="19050">
          <a:solidFill>
            <a:schemeClr val="tx1">
              <a:lumMod val="60000"/>
              <a:lumOff val="40000"/>
            </a:schemeClr>
          </a:solidFill>
        </a:ln>
      </dgm:spPr>
      <dgm:t>
        <a:bodyPr/>
        <a:lstStyle/>
        <a:p>
          <a:pPr marL="0" marR="0" lvl="0" defTabSz="444500" eaLnBrk="1" fontAlgn="auto" latinLnBrk="0" hangingPunct="1">
            <a:lnSpc>
              <a:spcPct val="90000"/>
            </a:lnSpc>
            <a:spcBef>
              <a:spcPct val="0"/>
            </a:spcBef>
            <a:spcAft>
              <a:spcPct val="35000"/>
            </a:spcAft>
            <a:buClrTx/>
            <a:buSzTx/>
            <a:buFontTx/>
            <a:buNone/>
            <a:tabLst/>
            <a:defRPr/>
          </a:pPr>
          <a:r>
            <a:rPr lang="en-US" sz="1600" dirty="0">
              <a:solidFill>
                <a:schemeClr val="accent2">
                  <a:lumMod val="50000"/>
                </a:schemeClr>
              </a:solidFill>
            </a:rPr>
            <a:t>Mobility Integration platform</a:t>
          </a:r>
          <a:endParaRPr lang="el-GR" sz="1600" dirty="0">
            <a:solidFill>
              <a:schemeClr val="accent2">
                <a:lumMod val="50000"/>
              </a:schemeClr>
            </a:solidFill>
          </a:endParaRPr>
        </a:p>
      </dgm:t>
    </dgm:pt>
    <dgm:pt modelId="{74505E78-2A0B-4AAD-B838-0559E7775A09}" type="parTrans" cxnId="{1E525065-EBE4-4D6B-9AAC-2A5BC969A5E8}">
      <dgm:prSet/>
      <dgm:spPr/>
      <dgm:t>
        <a:bodyPr/>
        <a:lstStyle/>
        <a:p>
          <a:endParaRPr lang="el-GR"/>
        </a:p>
      </dgm:t>
    </dgm:pt>
    <dgm:pt modelId="{01529507-22D8-464B-A2A5-DD0413B74791}" type="sibTrans" cxnId="{1E525065-EBE4-4D6B-9AAC-2A5BC969A5E8}">
      <dgm:prSet/>
      <dgm:spPr/>
      <dgm:t>
        <a:bodyPr/>
        <a:lstStyle/>
        <a:p>
          <a:endParaRPr lang="el-GR"/>
        </a:p>
      </dgm:t>
    </dgm:pt>
    <dgm:pt modelId="{71E57392-2BA5-4453-8C24-6E57371AE4DB}" type="pres">
      <dgm:prSet presAssocID="{A822DFFA-59A6-4347-996C-AB87CDEBBF67}" presName="cycle" presStyleCnt="0">
        <dgm:presLayoutVars>
          <dgm:dir/>
          <dgm:resizeHandles val="exact"/>
        </dgm:presLayoutVars>
      </dgm:prSet>
      <dgm:spPr/>
    </dgm:pt>
    <dgm:pt modelId="{24A6CFF6-0CAD-44CE-88DD-66729FC98351}" type="pres">
      <dgm:prSet presAssocID="{02820926-92CB-407A-BB81-C9EE9C2570F7}" presName="node" presStyleLbl="node1" presStyleIdx="0" presStyleCnt="7">
        <dgm:presLayoutVars>
          <dgm:bulletEnabled val="1"/>
        </dgm:presLayoutVars>
      </dgm:prSet>
      <dgm:spPr/>
    </dgm:pt>
    <dgm:pt modelId="{F9699437-1D18-487F-9AFC-97E86B2FA493}" type="pres">
      <dgm:prSet presAssocID="{02820926-92CB-407A-BB81-C9EE9C2570F7}" presName="spNode" presStyleCnt="0"/>
      <dgm:spPr/>
    </dgm:pt>
    <dgm:pt modelId="{C1F86D32-2DDB-4196-9F29-A07E2DA52F29}" type="pres">
      <dgm:prSet presAssocID="{458A700A-FD3F-4F5D-A38C-BA614DE3CC1D}" presName="sibTrans" presStyleLbl="sibTrans1D1" presStyleIdx="0" presStyleCnt="7"/>
      <dgm:spPr/>
    </dgm:pt>
    <dgm:pt modelId="{67197672-B708-4668-9A61-CAD892FCC497}" type="pres">
      <dgm:prSet presAssocID="{543FFEA8-AC8C-4F34-8FD4-1D85134C76F6}" presName="node" presStyleLbl="node1" presStyleIdx="1" presStyleCnt="7">
        <dgm:presLayoutVars>
          <dgm:bulletEnabled val="1"/>
        </dgm:presLayoutVars>
      </dgm:prSet>
      <dgm:spPr/>
    </dgm:pt>
    <dgm:pt modelId="{D2B79563-4958-470B-AA56-E342E5898253}" type="pres">
      <dgm:prSet presAssocID="{543FFEA8-AC8C-4F34-8FD4-1D85134C76F6}" presName="spNode" presStyleCnt="0"/>
      <dgm:spPr/>
    </dgm:pt>
    <dgm:pt modelId="{5E403B82-0D20-4412-998D-4B0A1BB36153}" type="pres">
      <dgm:prSet presAssocID="{55497500-9C7A-40B2-BA2E-6AFF72C2D747}" presName="sibTrans" presStyleLbl="sibTrans1D1" presStyleIdx="1" presStyleCnt="7"/>
      <dgm:spPr/>
    </dgm:pt>
    <dgm:pt modelId="{F19F42FA-AD9D-412B-AE8D-6D11C7109DFF}" type="pres">
      <dgm:prSet presAssocID="{9B202677-DA86-437C-B1C0-07BE40E36D16}" presName="node" presStyleLbl="node1" presStyleIdx="2" presStyleCnt="7">
        <dgm:presLayoutVars>
          <dgm:bulletEnabled val="1"/>
        </dgm:presLayoutVars>
      </dgm:prSet>
      <dgm:spPr/>
    </dgm:pt>
    <dgm:pt modelId="{6E8B7886-02BC-4164-84E1-9448B0199A81}" type="pres">
      <dgm:prSet presAssocID="{9B202677-DA86-437C-B1C0-07BE40E36D16}" presName="spNode" presStyleCnt="0"/>
      <dgm:spPr/>
    </dgm:pt>
    <dgm:pt modelId="{AFB63A9B-5F1F-4335-AE9A-1E92CEC0E17E}" type="pres">
      <dgm:prSet presAssocID="{01529507-22D8-464B-A2A5-DD0413B74791}" presName="sibTrans" presStyleLbl="sibTrans1D1" presStyleIdx="2" presStyleCnt="7"/>
      <dgm:spPr/>
    </dgm:pt>
    <dgm:pt modelId="{5FA68953-2D30-435D-91AA-8B50ED3F2A2C}" type="pres">
      <dgm:prSet presAssocID="{7C046072-7876-4489-BB60-F6A9A51132C2}" presName="node" presStyleLbl="node1" presStyleIdx="3" presStyleCnt="7">
        <dgm:presLayoutVars>
          <dgm:bulletEnabled val="1"/>
        </dgm:presLayoutVars>
      </dgm:prSet>
      <dgm:spPr/>
    </dgm:pt>
    <dgm:pt modelId="{5C4EAA0F-98AB-43B2-9CEA-9B84E97374A4}" type="pres">
      <dgm:prSet presAssocID="{7C046072-7876-4489-BB60-F6A9A51132C2}" presName="spNode" presStyleCnt="0"/>
      <dgm:spPr/>
    </dgm:pt>
    <dgm:pt modelId="{F8C2A1B7-72C4-480C-968D-1DDBEE70E665}" type="pres">
      <dgm:prSet presAssocID="{33B156E6-6E56-47C0-8061-478A5E9F4663}" presName="sibTrans" presStyleLbl="sibTrans1D1" presStyleIdx="3" presStyleCnt="7"/>
      <dgm:spPr/>
    </dgm:pt>
    <dgm:pt modelId="{9AEE16DC-06EF-44CA-92D8-593FBACCF226}" type="pres">
      <dgm:prSet presAssocID="{3EC7EB2C-6B7F-46F6-B99C-53FFC22D0751}" presName="node" presStyleLbl="node1" presStyleIdx="4" presStyleCnt="7">
        <dgm:presLayoutVars>
          <dgm:bulletEnabled val="1"/>
        </dgm:presLayoutVars>
      </dgm:prSet>
      <dgm:spPr/>
    </dgm:pt>
    <dgm:pt modelId="{1F1AC4C4-6217-464F-8F9C-E7B6C2FBC54A}" type="pres">
      <dgm:prSet presAssocID="{3EC7EB2C-6B7F-46F6-B99C-53FFC22D0751}" presName="spNode" presStyleCnt="0"/>
      <dgm:spPr/>
    </dgm:pt>
    <dgm:pt modelId="{F6611D3F-BAB6-4755-A7BA-2FEBB6D37151}" type="pres">
      <dgm:prSet presAssocID="{25202E76-DD3C-43CE-9A78-2262AA56C243}" presName="sibTrans" presStyleLbl="sibTrans1D1" presStyleIdx="4" presStyleCnt="7"/>
      <dgm:spPr/>
    </dgm:pt>
    <dgm:pt modelId="{48C42134-1791-4342-8689-DCFB426ADE3D}" type="pres">
      <dgm:prSet presAssocID="{F26E3330-AAFD-4141-BBE1-5365F8919747}" presName="node" presStyleLbl="node1" presStyleIdx="5" presStyleCnt="7">
        <dgm:presLayoutVars>
          <dgm:bulletEnabled val="1"/>
        </dgm:presLayoutVars>
      </dgm:prSet>
      <dgm:spPr/>
    </dgm:pt>
    <dgm:pt modelId="{DFBA387F-4730-4650-BBF1-F3FAC82B3024}" type="pres">
      <dgm:prSet presAssocID="{F26E3330-AAFD-4141-BBE1-5365F8919747}" presName="spNode" presStyleCnt="0"/>
      <dgm:spPr/>
    </dgm:pt>
    <dgm:pt modelId="{347E6A22-CE52-467B-8251-2D6C45A40083}" type="pres">
      <dgm:prSet presAssocID="{3F5D4C08-A3F2-4138-B964-F1F2222DAB74}" presName="sibTrans" presStyleLbl="sibTrans1D1" presStyleIdx="5" presStyleCnt="7"/>
      <dgm:spPr/>
    </dgm:pt>
    <dgm:pt modelId="{F0625EAD-E264-41BB-9F30-A865A4368750}" type="pres">
      <dgm:prSet presAssocID="{82354CB7-7CE9-4ECB-8BAC-A38173413CB4}" presName="node" presStyleLbl="node1" presStyleIdx="6" presStyleCnt="7" custScaleX="112527">
        <dgm:presLayoutVars>
          <dgm:bulletEnabled val="1"/>
        </dgm:presLayoutVars>
      </dgm:prSet>
      <dgm:spPr/>
    </dgm:pt>
    <dgm:pt modelId="{34300E5A-D651-4DFA-970D-143AA3B1558E}" type="pres">
      <dgm:prSet presAssocID="{82354CB7-7CE9-4ECB-8BAC-A38173413CB4}" presName="spNode" presStyleCnt="0"/>
      <dgm:spPr/>
    </dgm:pt>
    <dgm:pt modelId="{6D4121A2-7124-497F-9DC2-E4A1DE4D819D}" type="pres">
      <dgm:prSet presAssocID="{B363C5EA-6DA1-42EE-B026-72619B934DCE}" presName="sibTrans" presStyleLbl="sibTrans1D1" presStyleIdx="6" presStyleCnt="7"/>
      <dgm:spPr/>
    </dgm:pt>
  </dgm:ptLst>
  <dgm:cxnLst>
    <dgm:cxn modelId="{E8CFBF13-F62A-411B-BA46-C35AC3B1E612}" type="presOf" srcId="{7C046072-7876-4489-BB60-F6A9A51132C2}" destId="{5FA68953-2D30-435D-91AA-8B50ED3F2A2C}" srcOrd="0" destOrd="0" presId="urn:microsoft.com/office/officeart/2005/8/layout/cycle6"/>
    <dgm:cxn modelId="{3ABA6D1E-00E3-4170-9A98-1439CDE616CF}" type="presOf" srcId="{543FFEA8-AC8C-4F34-8FD4-1D85134C76F6}" destId="{67197672-B708-4668-9A61-CAD892FCC497}" srcOrd="0" destOrd="0" presId="urn:microsoft.com/office/officeart/2005/8/layout/cycle6"/>
    <dgm:cxn modelId="{0CE78D21-24D7-48F5-82E3-9C2321AEF6E8}" type="presOf" srcId="{55497500-9C7A-40B2-BA2E-6AFF72C2D747}" destId="{5E403B82-0D20-4412-998D-4B0A1BB36153}" srcOrd="0" destOrd="0" presId="urn:microsoft.com/office/officeart/2005/8/layout/cycle6"/>
    <dgm:cxn modelId="{AD2A4E22-1275-47B4-8AFE-2085B855CFB9}" srcId="{A822DFFA-59A6-4347-996C-AB87CDEBBF67}" destId="{3EC7EB2C-6B7F-46F6-B99C-53FFC22D0751}" srcOrd="4" destOrd="0" parTransId="{EED6CA6F-7EFB-4FA0-AE47-6D8CEB49D9E0}" sibTransId="{25202E76-DD3C-43CE-9A78-2262AA56C243}"/>
    <dgm:cxn modelId="{C027FB2E-0E1D-4E0F-A515-C42CB3F2C034}" srcId="{A822DFFA-59A6-4347-996C-AB87CDEBBF67}" destId="{F26E3330-AAFD-4141-BBE1-5365F8919747}" srcOrd="5" destOrd="0" parTransId="{49766AB8-0BAD-4A5A-B8B9-5920552694F9}" sibTransId="{3F5D4C08-A3F2-4138-B964-F1F2222DAB74}"/>
    <dgm:cxn modelId="{2C05F85E-0ABC-4C92-A1A1-1D961095A7A6}" srcId="{A822DFFA-59A6-4347-996C-AB87CDEBBF67}" destId="{7C046072-7876-4489-BB60-F6A9A51132C2}" srcOrd="3" destOrd="0" parTransId="{99AC908D-1A29-4F29-A3C4-D8FE769130E1}" sibTransId="{33B156E6-6E56-47C0-8061-478A5E9F4663}"/>
    <dgm:cxn modelId="{1E525065-EBE4-4D6B-9AAC-2A5BC969A5E8}" srcId="{A822DFFA-59A6-4347-996C-AB87CDEBBF67}" destId="{9B202677-DA86-437C-B1C0-07BE40E36D16}" srcOrd="2" destOrd="0" parTransId="{74505E78-2A0B-4AAD-B838-0559E7775A09}" sibTransId="{01529507-22D8-464B-A2A5-DD0413B74791}"/>
    <dgm:cxn modelId="{B3924A48-491A-4073-8AE3-37E620618AB7}" type="presOf" srcId="{458A700A-FD3F-4F5D-A38C-BA614DE3CC1D}" destId="{C1F86D32-2DDB-4196-9F29-A07E2DA52F29}" srcOrd="0" destOrd="0" presId="urn:microsoft.com/office/officeart/2005/8/layout/cycle6"/>
    <dgm:cxn modelId="{4B4DAD49-9E93-4AD3-8B7F-8DD544A0AAD2}" type="presOf" srcId="{82354CB7-7CE9-4ECB-8BAC-A38173413CB4}" destId="{F0625EAD-E264-41BB-9F30-A865A4368750}" srcOrd="0" destOrd="0" presId="urn:microsoft.com/office/officeart/2005/8/layout/cycle6"/>
    <dgm:cxn modelId="{48F57378-3FFF-41E4-A337-F4B6D112CE8D}" type="presOf" srcId="{3F5D4C08-A3F2-4138-B964-F1F2222DAB74}" destId="{347E6A22-CE52-467B-8251-2D6C45A40083}" srcOrd="0" destOrd="0" presId="urn:microsoft.com/office/officeart/2005/8/layout/cycle6"/>
    <dgm:cxn modelId="{8143CE7D-8D31-4BCC-BB23-5E7F7508F1B0}" type="presOf" srcId="{F26E3330-AAFD-4141-BBE1-5365F8919747}" destId="{48C42134-1791-4342-8689-DCFB426ADE3D}" srcOrd="0" destOrd="0" presId="urn:microsoft.com/office/officeart/2005/8/layout/cycle6"/>
    <dgm:cxn modelId="{97239D81-D6A3-448C-B265-C35B223962C4}" type="presOf" srcId="{01529507-22D8-464B-A2A5-DD0413B74791}" destId="{AFB63A9B-5F1F-4335-AE9A-1E92CEC0E17E}" srcOrd="0" destOrd="0" presId="urn:microsoft.com/office/officeart/2005/8/layout/cycle6"/>
    <dgm:cxn modelId="{DA6A7E8E-DB1F-4EC9-A1CE-15DFA80E6627}" srcId="{A822DFFA-59A6-4347-996C-AB87CDEBBF67}" destId="{82354CB7-7CE9-4ECB-8BAC-A38173413CB4}" srcOrd="6" destOrd="0" parTransId="{FF598B05-B768-41A9-8D7C-566E16DDA541}" sibTransId="{B363C5EA-6DA1-42EE-B026-72619B934DCE}"/>
    <dgm:cxn modelId="{4A9A4FA5-FBB5-465C-BFB9-D786DB3D1BF2}" type="presOf" srcId="{A822DFFA-59A6-4347-996C-AB87CDEBBF67}" destId="{71E57392-2BA5-4453-8C24-6E57371AE4DB}" srcOrd="0" destOrd="0" presId="urn:microsoft.com/office/officeart/2005/8/layout/cycle6"/>
    <dgm:cxn modelId="{07A714AB-E399-4A04-82F4-C0BCEC762D5E}" type="presOf" srcId="{33B156E6-6E56-47C0-8061-478A5E9F4663}" destId="{F8C2A1B7-72C4-480C-968D-1DDBEE70E665}" srcOrd="0" destOrd="0" presId="urn:microsoft.com/office/officeart/2005/8/layout/cycle6"/>
    <dgm:cxn modelId="{B49477D1-9BE1-4BBD-9472-9CDEAB8A4536}" type="presOf" srcId="{B363C5EA-6DA1-42EE-B026-72619B934DCE}" destId="{6D4121A2-7124-497F-9DC2-E4A1DE4D819D}" srcOrd="0" destOrd="0" presId="urn:microsoft.com/office/officeart/2005/8/layout/cycle6"/>
    <dgm:cxn modelId="{F30D76DE-34DB-481D-A6A9-27CC9E5B4097}" type="presOf" srcId="{25202E76-DD3C-43CE-9A78-2262AA56C243}" destId="{F6611D3F-BAB6-4755-A7BA-2FEBB6D37151}" srcOrd="0" destOrd="0" presId="urn:microsoft.com/office/officeart/2005/8/layout/cycle6"/>
    <dgm:cxn modelId="{ECCC93E6-9D2A-4397-A5D1-3EA5BFF76814}" srcId="{A822DFFA-59A6-4347-996C-AB87CDEBBF67}" destId="{543FFEA8-AC8C-4F34-8FD4-1D85134C76F6}" srcOrd="1" destOrd="0" parTransId="{F27CBBA3-2295-4C65-838D-4490292FC2FC}" sibTransId="{55497500-9C7A-40B2-BA2E-6AFF72C2D747}"/>
    <dgm:cxn modelId="{CE0D08EC-1865-490F-83A1-5CF3C6B42CEC}" type="presOf" srcId="{02820926-92CB-407A-BB81-C9EE9C2570F7}" destId="{24A6CFF6-0CAD-44CE-88DD-66729FC98351}" srcOrd="0" destOrd="0" presId="urn:microsoft.com/office/officeart/2005/8/layout/cycle6"/>
    <dgm:cxn modelId="{20EC7DF1-BDCD-4AB0-86FD-2C237B0F58DE}" type="presOf" srcId="{3EC7EB2C-6B7F-46F6-B99C-53FFC22D0751}" destId="{9AEE16DC-06EF-44CA-92D8-593FBACCF226}" srcOrd="0" destOrd="0" presId="urn:microsoft.com/office/officeart/2005/8/layout/cycle6"/>
    <dgm:cxn modelId="{FD71B3F9-C9D7-4064-B3D5-E46DF303A32C}" srcId="{A822DFFA-59A6-4347-996C-AB87CDEBBF67}" destId="{02820926-92CB-407A-BB81-C9EE9C2570F7}" srcOrd="0" destOrd="0" parTransId="{4A30709C-EBAD-403C-B4A4-8F2E73936AAA}" sibTransId="{458A700A-FD3F-4F5D-A38C-BA614DE3CC1D}"/>
    <dgm:cxn modelId="{496110FB-FF43-4535-BC10-517AB9BB27A2}" type="presOf" srcId="{9B202677-DA86-437C-B1C0-07BE40E36D16}" destId="{F19F42FA-AD9D-412B-AE8D-6D11C7109DFF}" srcOrd="0" destOrd="0" presId="urn:microsoft.com/office/officeart/2005/8/layout/cycle6"/>
    <dgm:cxn modelId="{8C7CA886-4A42-410A-90AB-04C7EF8A5B65}" type="presParOf" srcId="{71E57392-2BA5-4453-8C24-6E57371AE4DB}" destId="{24A6CFF6-0CAD-44CE-88DD-66729FC98351}" srcOrd="0" destOrd="0" presId="urn:microsoft.com/office/officeart/2005/8/layout/cycle6"/>
    <dgm:cxn modelId="{F8D22E4A-8AAB-46F8-8BAE-D45496599D9C}" type="presParOf" srcId="{71E57392-2BA5-4453-8C24-6E57371AE4DB}" destId="{F9699437-1D18-487F-9AFC-97E86B2FA493}" srcOrd="1" destOrd="0" presId="urn:microsoft.com/office/officeart/2005/8/layout/cycle6"/>
    <dgm:cxn modelId="{175D1405-3AAF-4AA9-9529-9089AF8346D5}" type="presParOf" srcId="{71E57392-2BA5-4453-8C24-6E57371AE4DB}" destId="{C1F86D32-2DDB-4196-9F29-A07E2DA52F29}" srcOrd="2" destOrd="0" presId="urn:microsoft.com/office/officeart/2005/8/layout/cycle6"/>
    <dgm:cxn modelId="{EF23CDAC-20D0-4724-AD8A-06F94EFB0A59}" type="presParOf" srcId="{71E57392-2BA5-4453-8C24-6E57371AE4DB}" destId="{67197672-B708-4668-9A61-CAD892FCC497}" srcOrd="3" destOrd="0" presId="urn:microsoft.com/office/officeart/2005/8/layout/cycle6"/>
    <dgm:cxn modelId="{1D02164B-AE4C-416B-8E73-E93411EB7AE7}" type="presParOf" srcId="{71E57392-2BA5-4453-8C24-6E57371AE4DB}" destId="{D2B79563-4958-470B-AA56-E342E5898253}" srcOrd="4" destOrd="0" presId="urn:microsoft.com/office/officeart/2005/8/layout/cycle6"/>
    <dgm:cxn modelId="{68F8F39C-5932-4DF0-891A-630F832C5FD9}" type="presParOf" srcId="{71E57392-2BA5-4453-8C24-6E57371AE4DB}" destId="{5E403B82-0D20-4412-998D-4B0A1BB36153}" srcOrd="5" destOrd="0" presId="urn:microsoft.com/office/officeart/2005/8/layout/cycle6"/>
    <dgm:cxn modelId="{4E79BE47-2269-42B2-AA8F-9064D1DA2F17}" type="presParOf" srcId="{71E57392-2BA5-4453-8C24-6E57371AE4DB}" destId="{F19F42FA-AD9D-412B-AE8D-6D11C7109DFF}" srcOrd="6" destOrd="0" presId="urn:microsoft.com/office/officeart/2005/8/layout/cycle6"/>
    <dgm:cxn modelId="{1D9BF31E-1931-4DCA-B8BE-07F3D9C94062}" type="presParOf" srcId="{71E57392-2BA5-4453-8C24-6E57371AE4DB}" destId="{6E8B7886-02BC-4164-84E1-9448B0199A81}" srcOrd="7" destOrd="0" presId="urn:microsoft.com/office/officeart/2005/8/layout/cycle6"/>
    <dgm:cxn modelId="{DE6475CD-32F8-4196-BDAD-0C28B282F540}" type="presParOf" srcId="{71E57392-2BA5-4453-8C24-6E57371AE4DB}" destId="{AFB63A9B-5F1F-4335-AE9A-1E92CEC0E17E}" srcOrd="8" destOrd="0" presId="urn:microsoft.com/office/officeart/2005/8/layout/cycle6"/>
    <dgm:cxn modelId="{E29439F3-0E0B-435B-9941-957810888077}" type="presParOf" srcId="{71E57392-2BA5-4453-8C24-6E57371AE4DB}" destId="{5FA68953-2D30-435D-91AA-8B50ED3F2A2C}" srcOrd="9" destOrd="0" presId="urn:microsoft.com/office/officeart/2005/8/layout/cycle6"/>
    <dgm:cxn modelId="{C2A4EBD8-2D6C-4976-931D-277B2B5DFF42}" type="presParOf" srcId="{71E57392-2BA5-4453-8C24-6E57371AE4DB}" destId="{5C4EAA0F-98AB-43B2-9CEA-9B84E97374A4}" srcOrd="10" destOrd="0" presId="urn:microsoft.com/office/officeart/2005/8/layout/cycle6"/>
    <dgm:cxn modelId="{CDCC7FF0-3FA7-4F5F-BFF3-8AB7F3490CF7}" type="presParOf" srcId="{71E57392-2BA5-4453-8C24-6E57371AE4DB}" destId="{F8C2A1B7-72C4-480C-968D-1DDBEE70E665}" srcOrd="11" destOrd="0" presId="urn:microsoft.com/office/officeart/2005/8/layout/cycle6"/>
    <dgm:cxn modelId="{52DEB5CE-8C02-4C95-BCA4-7C2BB52BE724}" type="presParOf" srcId="{71E57392-2BA5-4453-8C24-6E57371AE4DB}" destId="{9AEE16DC-06EF-44CA-92D8-593FBACCF226}" srcOrd="12" destOrd="0" presId="urn:microsoft.com/office/officeart/2005/8/layout/cycle6"/>
    <dgm:cxn modelId="{C4810A48-886E-4AC3-94DE-C7BCD877EF24}" type="presParOf" srcId="{71E57392-2BA5-4453-8C24-6E57371AE4DB}" destId="{1F1AC4C4-6217-464F-8F9C-E7B6C2FBC54A}" srcOrd="13" destOrd="0" presId="urn:microsoft.com/office/officeart/2005/8/layout/cycle6"/>
    <dgm:cxn modelId="{617981F0-E1E0-4D46-9E6F-DFD87857F9E6}" type="presParOf" srcId="{71E57392-2BA5-4453-8C24-6E57371AE4DB}" destId="{F6611D3F-BAB6-4755-A7BA-2FEBB6D37151}" srcOrd="14" destOrd="0" presId="urn:microsoft.com/office/officeart/2005/8/layout/cycle6"/>
    <dgm:cxn modelId="{731FC2C4-3D0F-4F69-9B9B-B3698721A9C0}" type="presParOf" srcId="{71E57392-2BA5-4453-8C24-6E57371AE4DB}" destId="{48C42134-1791-4342-8689-DCFB426ADE3D}" srcOrd="15" destOrd="0" presId="urn:microsoft.com/office/officeart/2005/8/layout/cycle6"/>
    <dgm:cxn modelId="{86821BA0-DD92-4477-8AC9-914FB7E64E01}" type="presParOf" srcId="{71E57392-2BA5-4453-8C24-6E57371AE4DB}" destId="{DFBA387F-4730-4650-BBF1-F3FAC82B3024}" srcOrd="16" destOrd="0" presId="urn:microsoft.com/office/officeart/2005/8/layout/cycle6"/>
    <dgm:cxn modelId="{8357DEC5-1D5F-4E26-BFB2-622D043F45DD}" type="presParOf" srcId="{71E57392-2BA5-4453-8C24-6E57371AE4DB}" destId="{347E6A22-CE52-467B-8251-2D6C45A40083}" srcOrd="17" destOrd="0" presId="urn:microsoft.com/office/officeart/2005/8/layout/cycle6"/>
    <dgm:cxn modelId="{7CAF0CA9-8385-42C0-843D-E1A8F47B873E}" type="presParOf" srcId="{71E57392-2BA5-4453-8C24-6E57371AE4DB}" destId="{F0625EAD-E264-41BB-9F30-A865A4368750}" srcOrd="18" destOrd="0" presId="urn:microsoft.com/office/officeart/2005/8/layout/cycle6"/>
    <dgm:cxn modelId="{45E9F517-B9C5-4F0B-8502-312F794A7767}" type="presParOf" srcId="{71E57392-2BA5-4453-8C24-6E57371AE4DB}" destId="{34300E5A-D651-4DFA-970D-143AA3B1558E}" srcOrd="19" destOrd="0" presId="urn:microsoft.com/office/officeart/2005/8/layout/cycle6"/>
    <dgm:cxn modelId="{FC30440A-B986-41C7-8381-CB472E869C61}" type="presParOf" srcId="{71E57392-2BA5-4453-8C24-6E57371AE4DB}" destId="{6D4121A2-7124-497F-9DC2-E4A1DE4D819D}" srcOrd="20" destOrd="0" presId="urn:microsoft.com/office/officeart/2005/8/layout/cycle6"/>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E5104-6F7D-4EFF-9C8B-D51D793F11DB}">
      <dsp:nvSpPr>
        <dsp:cNvPr id="0" name=""/>
        <dsp:cNvSpPr/>
      </dsp:nvSpPr>
      <dsp:spPr>
        <a:xfrm>
          <a:off x="6279481" y="2301513"/>
          <a:ext cx="240729" cy="1387067"/>
        </a:xfrm>
        <a:custGeom>
          <a:avLst/>
          <a:gdLst/>
          <a:ahLst/>
          <a:cxnLst/>
          <a:rect l="0" t="0" r="0" b="0"/>
          <a:pathLst>
            <a:path>
              <a:moveTo>
                <a:pt x="0" y="0"/>
              </a:moveTo>
              <a:lnTo>
                <a:pt x="0" y="1387067"/>
              </a:lnTo>
              <a:lnTo>
                <a:pt x="240729" y="138706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DFD9F-8B2F-49EB-A1E8-24749BC369DA}">
      <dsp:nvSpPr>
        <dsp:cNvPr id="0" name=""/>
        <dsp:cNvSpPr/>
      </dsp:nvSpPr>
      <dsp:spPr>
        <a:xfrm>
          <a:off x="3863392" y="1162060"/>
          <a:ext cx="3058034" cy="337021"/>
        </a:xfrm>
        <a:custGeom>
          <a:avLst/>
          <a:gdLst/>
          <a:ahLst/>
          <a:cxnLst/>
          <a:rect l="0" t="0" r="0" b="0"/>
          <a:pathLst>
            <a:path>
              <a:moveTo>
                <a:pt x="0" y="0"/>
              </a:moveTo>
              <a:lnTo>
                <a:pt x="0" y="168510"/>
              </a:lnTo>
              <a:lnTo>
                <a:pt x="3058034" y="168510"/>
              </a:lnTo>
              <a:lnTo>
                <a:pt x="3058034" y="3370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053EF-FE0D-451F-8948-9708D74DFB55}">
      <dsp:nvSpPr>
        <dsp:cNvPr id="0" name=""/>
        <dsp:cNvSpPr/>
      </dsp:nvSpPr>
      <dsp:spPr>
        <a:xfrm>
          <a:off x="4337597" y="2301513"/>
          <a:ext cx="240729" cy="1359744"/>
        </a:xfrm>
        <a:custGeom>
          <a:avLst/>
          <a:gdLst/>
          <a:ahLst/>
          <a:cxnLst/>
          <a:rect l="0" t="0" r="0" b="0"/>
          <a:pathLst>
            <a:path>
              <a:moveTo>
                <a:pt x="0" y="0"/>
              </a:moveTo>
              <a:lnTo>
                <a:pt x="0" y="1359744"/>
              </a:lnTo>
              <a:lnTo>
                <a:pt x="240729" y="135974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5EF913-0968-4696-AA89-C9DDD2FAE94A}">
      <dsp:nvSpPr>
        <dsp:cNvPr id="0" name=""/>
        <dsp:cNvSpPr/>
      </dsp:nvSpPr>
      <dsp:spPr>
        <a:xfrm>
          <a:off x="3863392" y="1162060"/>
          <a:ext cx="1116150" cy="337021"/>
        </a:xfrm>
        <a:custGeom>
          <a:avLst/>
          <a:gdLst/>
          <a:ahLst/>
          <a:cxnLst/>
          <a:rect l="0" t="0" r="0" b="0"/>
          <a:pathLst>
            <a:path>
              <a:moveTo>
                <a:pt x="0" y="0"/>
              </a:moveTo>
              <a:lnTo>
                <a:pt x="0" y="168510"/>
              </a:lnTo>
              <a:lnTo>
                <a:pt x="1116150" y="168510"/>
              </a:lnTo>
              <a:lnTo>
                <a:pt x="1116150" y="3370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6F261-5640-478B-AA5D-26A5E1E69313}">
      <dsp:nvSpPr>
        <dsp:cNvPr id="0" name=""/>
        <dsp:cNvSpPr/>
      </dsp:nvSpPr>
      <dsp:spPr>
        <a:xfrm>
          <a:off x="2395712" y="2301513"/>
          <a:ext cx="240729" cy="1301612"/>
        </a:xfrm>
        <a:custGeom>
          <a:avLst/>
          <a:gdLst/>
          <a:ahLst/>
          <a:cxnLst/>
          <a:rect l="0" t="0" r="0" b="0"/>
          <a:pathLst>
            <a:path>
              <a:moveTo>
                <a:pt x="0" y="0"/>
              </a:moveTo>
              <a:lnTo>
                <a:pt x="0" y="1301612"/>
              </a:lnTo>
              <a:lnTo>
                <a:pt x="240729" y="130161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C85D11-481B-40BF-AAF4-D36B13EF9580}">
      <dsp:nvSpPr>
        <dsp:cNvPr id="0" name=""/>
        <dsp:cNvSpPr/>
      </dsp:nvSpPr>
      <dsp:spPr>
        <a:xfrm>
          <a:off x="3037657" y="1162060"/>
          <a:ext cx="825734" cy="337021"/>
        </a:xfrm>
        <a:custGeom>
          <a:avLst/>
          <a:gdLst/>
          <a:ahLst/>
          <a:cxnLst/>
          <a:rect l="0" t="0" r="0" b="0"/>
          <a:pathLst>
            <a:path>
              <a:moveTo>
                <a:pt x="825734" y="0"/>
              </a:moveTo>
              <a:lnTo>
                <a:pt x="825734" y="168510"/>
              </a:lnTo>
              <a:lnTo>
                <a:pt x="0" y="168510"/>
              </a:lnTo>
              <a:lnTo>
                <a:pt x="0" y="3370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8F510-D27A-4098-9919-640D9DF8198D}">
      <dsp:nvSpPr>
        <dsp:cNvPr id="0" name=""/>
        <dsp:cNvSpPr/>
      </dsp:nvSpPr>
      <dsp:spPr>
        <a:xfrm>
          <a:off x="163411" y="2301513"/>
          <a:ext cx="240729" cy="1547272"/>
        </a:xfrm>
        <a:custGeom>
          <a:avLst/>
          <a:gdLst/>
          <a:ahLst/>
          <a:cxnLst/>
          <a:rect l="0" t="0" r="0" b="0"/>
          <a:pathLst>
            <a:path>
              <a:moveTo>
                <a:pt x="0" y="0"/>
              </a:moveTo>
              <a:lnTo>
                <a:pt x="0" y="1547272"/>
              </a:lnTo>
              <a:lnTo>
                <a:pt x="240729" y="154727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8E0B0-5224-4D2F-A233-0BD64CAD7B3F}">
      <dsp:nvSpPr>
        <dsp:cNvPr id="0" name=""/>
        <dsp:cNvSpPr/>
      </dsp:nvSpPr>
      <dsp:spPr>
        <a:xfrm>
          <a:off x="805357" y="1162060"/>
          <a:ext cx="3058034" cy="337021"/>
        </a:xfrm>
        <a:custGeom>
          <a:avLst/>
          <a:gdLst/>
          <a:ahLst/>
          <a:cxnLst/>
          <a:rect l="0" t="0" r="0" b="0"/>
          <a:pathLst>
            <a:path>
              <a:moveTo>
                <a:pt x="3058034" y="0"/>
              </a:moveTo>
              <a:lnTo>
                <a:pt x="3058034" y="168510"/>
              </a:lnTo>
              <a:lnTo>
                <a:pt x="0" y="168510"/>
              </a:lnTo>
              <a:lnTo>
                <a:pt x="0" y="3370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696F92-EFD4-4D31-B258-CD3D840107AB}">
      <dsp:nvSpPr>
        <dsp:cNvPr id="0" name=""/>
        <dsp:cNvSpPr/>
      </dsp:nvSpPr>
      <dsp:spPr>
        <a:xfrm>
          <a:off x="3060960" y="359629"/>
          <a:ext cx="1604863" cy="8024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DE" sz="2800" kern="1200" dirty="0"/>
            <a:t>Del Reg. 2022/670</a:t>
          </a:r>
        </a:p>
      </dsp:txBody>
      <dsp:txXfrm>
        <a:off x="3060960" y="359629"/>
        <a:ext cx="1604863" cy="802431"/>
      </dsp:txXfrm>
    </dsp:sp>
    <dsp:sp modelId="{9F1FF99B-C16B-486A-8583-F8F14E539EC9}">
      <dsp:nvSpPr>
        <dsp:cNvPr id="0" name=""/>
        <dsp:cNvSpPr/>
      </dsp:nvSpPr>
      <dsp:spPr>
        <a:xfrm>
          <a:off x="2925" y="1499082"/>
          <a:ext cx="1604863" cy="8024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err="1"/>
            <a:t>data</a:t>
          </a:r>
          <a:r>
            <a:rPr lang="de-DE" sz="1600" kern="1200" dirty="0"/>
            <a:t> on </a:t>
          </a:r>
          <a:r>
            <a:rPr lang="de-DE" sz="1600" kern="1200" dirty="0" err="1"/>
            <a:t>infrastructure</a:t>
          </a:r>
          <a:endParaRPr lang="de-DE" sz="1600" kern="1200" dirty="0"/>
        </a:p>
      </dsp:txBody>
      <dsp:txXfrm>
        <a:off x="2925" y="1499082"/>
        <a:ext cx="1604863" cy="802431"/>
      </dsp:txXfrm>
    </dsp:sp>
    <dsp:sp modelId="{C121B2B2-F681-4846-8854-EEB69EDCD952}">
      <dsp:nvSpPr>
        <dsp:cNvPr id="0" name=""/>
        <dsp:cNvSpPr/>
      </dsp:nvSpPr>
      <dsp:spPr>
        <a:xfrm>
          <a:off x="404141" y="2638534"/>
          <a:ext cx="1895279" cy="242050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l" defTabSz="400050">
            <a:lnSpc>
              <a:spcPct val="90000"/>
            </a:lnSpc>
            <a:spcBef>
              <a:spcPct val="0"/>
            </a:spcBef>
            <a:spcAft>
              <a:spcPct val="35000"/>
            </a:spcAft>
            <a:buNone/>
          </a:pPr>
          <a:r>
            <a:rPr lang="en-US" sz="900" kern="1200" dirty="0"/>
            <a:t>(a) road network links </a:t>
          </a:r>
        </a:p>
        <a:p>
          <a:pPr marL="0" lvl="0" indent="0" algn="l" defTabSz="400050">
            <a:lnSpc>
              <a:spcPct val="90000"/>
            </a:lnSpc>
            <a:spcBef>
              <a:spcPct val="0"/>
            </a:spcBef>
            <a:spcAft>
              <a:spcPct val="35000"/>
            </a:spcAft>
            <a:buNone/>
          </a:pPr>
          <a:r>
            <a:rPr lang="de-DE" sz="900" kern="1200" dirty="0"/>
            <a:t>(b) </a:t>
          </a:r>
          <a:r>
            <a:rPr lang="de-DE" sz="900" kern="1200" dirty="0" err="1"/>
            <a:t>road</a:t>
          </a:r>
          <a:r>
            <a:rPr lang="de-DE" sz="900" kern="1200" dirty="0"/>
            <a:t> </a:t>
          </a:r>
          <a:r>
            <a:rPr lang="de-DE" sz="900" kern="1200" dirty="0" err="1"/>
            <a:t>classification</a:t>
          </a:r>
          <a:endParaRPr lang="de-DE" sz="900" kern="1200" dirty="0"/>
        </a:p>
        <a:p>
          <a:pPr marL="0" lvl="0" indent="0" algn="l" defTabSz="400050">
            <a:lnSpc>
              <a:spcPct val="90000"/>
            </a:lnSpc>
            <a:spcBef>
              <a:spcPct val="0"/>
            </a:spcBef>
            <a:spcAft>
              <a:spcPct val="35000"/>
            </a:spcAft>
            <a:buNone/>
          </a:pPr>
          <a:r>
            <a:rPr lang="en-US" sz="900" kern="1200" dirty="0"/>
            <a:t>(c) tolling stations</a:t>
          </a:r>
          <a:endParaRPr lang="de-DE" sz="900" kern="1200" dirty="0"/>
        </a:p>
        <a:p>
          <a:pPr marL="0" lvl="0" indent="0" algn="l" defTabSz="400050">
            <a:lnSpc>
              <a:spcPct val="90000"/>
            </a:lnSpc>
            <a:spcBef>
              <a:spcPct val="0"/>
            </a:spcBef>
            <a:spcAft>
              <a:spcPct val="35000"/>
            </a:spcAft>
            <a:buNone/>
          </a:pPr>
          <a:r>
            <a:rPr lang="en-US" sz="900" kern="1200" dirty="0"/>
            <a:t>(d) service areas and rest areas;</a:t>
          </a:r>
          <a:endParaRPr lang="de-DE" sz="900" kern="1200" dirty="0"/>
        </a:p>
        <a:p>
          <a:pPr marL="0" lvl="0" indent="0" algn="l" defTabSz="400050">
            <a:lnSpc>
              <a:spcPct val="90000"/>
            </a:lnSpc>
            <a:spcBef>
              <a:spcPct val="0"/>
            </a:spcBef>
            <a:spcAft>
              <a:spcPct val="35000"/>
            </a:spcAft>
            <a:buNone/>
          </a:pPr>
          <a:r>
            <a:rPr lang="en-US" sz="900" kern="1200" dirty="0"/>
            <a:t>(e) recharging points for electric vehicles</a:t>
          </a:r>
        </a:p>
        <a:p>
          <a:pPr marL="0" lvl="0" indent="0" algn="l" defTabSz="400050">
            <a:lnSpc>
              <a:spcPct val="90000"/>
            </a:lnSpc>
            <a:spcBef>
              <a:spcPct val="0"/>
            </a:spcBef>
            <a:spcAft>
              <a:spcPct val="35000"/>
            </a:spcAft>
            <a:buNone/>
          </a:pPr>
          <a:r>
            <a:rPr lang="en-US" sz="900" kern="1200" dirty="0"/>
            <a:t>(f) compressed natural gas, liquefied natural gas, liquefied petroleum gas stations</a:t>
          </a:r>
          <a:endParaRPr lang="de-DE" sz="900" kern="1200" dirty="0"/>
        </a:p>
        <a:p>
          <a:pPr marL="0" lvl="0" indent="0" algn="l" defTabSz="400050">
            <a:lnSpc>
              <a:spcPct val="90000"/>
            </a:lnSpc>
            <a:spcBef>
              <a:spcPct val="0"/>
            </a:spcBef>
            <a:spcAft>
              <a:spcPct val="35000"/>
            </a:spcAft>
            <a:buNone/>
          </a:pPr>
          <a:r>
            <a:rPr lang="en-US" sz="900" b="1" kern="1200" dirty="0"/>
            <a:t>(</a:t>
          </a:r>
          <a:r>
            <a:rPr lang="en-US" sz="900" b="1" kern="1200" dirty="0">
              <a:solidFill>
                <a:schemeClr val="accent6"/>
              </a:solidFill>
            </a:rPr>
            <a:t>g) points and stations for all other fuel types</a:t>
          </a:r>
          <a:endParaRPr lang="de-DE" sz="900" b="1" kern="1200" dirty="0">
            <a:solidFill>
              <a:schemeClr val="accent6"/>
            </a:solidFill>
          </a:endParaRPr>
        </a:p>
        <a:p>
          <a:pPr marL="0" lvl="0" indent="0" algn="l" defTabSz="400050">
            <a:lnSpc>
              <a:spcPct val="90000"/>
            </a:lnSpc>
            <a:spcBef>
              <a:spcPct val="0"/>
            </a:spcBef>
            <a:spcAft>
              <a:spcPct val="35000"/>
            </a:spcAft>
            <a:buNone/>
          </a:pPr>
          <a:r>
            <a:rPr lang="en-US" sz="900" kern="1200" dirty="0"/>
            <a:t>(h) location of delivery areas</a:t>
          </a:r>
          <a:endParaRPr lang="de-DE" sz="900" kern="1200" dirty="0"/>
        </a:p>
      </dsp:txBody>
      <dsp:txXfrm>
        <a:off x="404141" y="2638534"/>
        <a:ext cx="1895279" cy="2420502"/>
      </dsp:txXfrm>
    </dsp:sp>
    <dsp:sp modelId="{40C74AB0-4A2E-4C5A-9160-25C2777A1C23}">
      <dsp:nvSpPr>
        <dsp:cNvPr id="0" name=""/>
        <dsp:cNvSpPr/>
      </dsp:nvSpPr>
      <dsp:spPr>
        <a:xfrm>
          <a:off x="2235226" y="1499082"/>
          <a:ext cx="1604863" cy="8024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data on regulations and restrictions</a:t>
          </a:r>
          <a:endParaRPr lang="de-DE" sz="1600" kern="1200" dirty="0"/>
        </a:p>
      </dsp:txBody>
      <dsp:txXfrm>
        <a:off x="2235226" y="1499082"/>
        <a:ext cx="1604863" cy="802431"/>
      </dsp:txXfrm>
    </dsp:sp>
    <dsp:sp modelId="{DBE67E3E-7575-4F01-9AA0-B908FA82F082}">
      <dsp:nvSpPr>
        <dsp:cNvPr id="0" name=""/>
        <dsp:cNvSpPr/>
      </dsp:nvSpPr>
      <dsp:spPr>
        <a:xfrm>
          <a:off x="2636442" y="2638534"/>
          <a:ext cx="1604863" cy="19291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u="sng" kern="1200" dirty="0">
              <a:solidFill>
                <a:srgbClr val="FF0000"/>
              </a:solidFill>
            </a:rPr>
            <a:t>Crucial</a:t>
          </a:r>
          <a:r>
            <a:rPr lang="en-US" sz="900" b="1" kern="1200" dirty="0">
              <a:solidFill>
                <a:srgbClr val="FF0000"/>
              </a:solidFill>
            </a:rPr>
            <a:t>:</a:t>
          </a:r>
        </a:p>
        <a:p>
          <a:pPr marL="0" lvl="0" indent="0" algn="ctr" defTabSz="400050">
            <a:lnSpc>
              <a:spcPct val="90000"/>
            </a:lnSpc>
            <a:spcBef>
              <a:spcPct val="0"/>
            </a:spcBef>
            <a:spcAft>
              <a:spcPct val="35000"/>
            </a:spcAft>
            <a:buNone/>
          </a:pPr>
          <a:r>
            <a:rPr lang="en-US" sz="900" b="1" kern="1200" dirty="0">
              <a:solidFill>
                <a:schemeClr val="accent6"/>
              </a:solidFill>
            </a:rPr>
            <a:t>(a) static and dynamic traffic regulations</a:t>
          </a:r>
          <a:endParaRPr lang="de-DE" sz="900" b="1" kern="1200" dirty="0">
            <a:solidFill>
              <a:schemeClr val="accent6"/>
            </a:solidFill>
          </a:endParaRPr>
        </a:p>
        <a:p>
          <a:pPr marL="0" lvl="0" indent="0" algn="ctr" defTabSz="400050">
            <a:lnSpc>
              <a:spcPct val="90000"/>
            </a:lnSpc>
            <a:spcBef>
              <a:spcPct val="0"/>
            </a:spcBef>
            <a:spcAft>
              <a:spcPct val="35000"/>
            </a:spcAft>
            <a:buNone/>
          </a:pPr>
          <a:r>
            <a:rPr lang="de-DE" sz="900" b="1" kern="1200" dirty="0">
              <a:solidFill>
                <a:schemeClr val="accent6"/>
              </a:solidFill>
            </a:rPr>
            <a:t>(b) </a:t>
          </a:r>
          <a:r>
            <a:rPr lang="de-DE" sz="900" b="1" kern="1200" dirty="0" err="1">
              <a:solidFill>
                <a:schemeClr val="accent6"/>
              </a:solidFill>
            </a:rPr>
            <a:t>traffic</a:t>
          </a:r>
          <a:r>
            <a:rPr lang="de-DE" sz="900" b="1" kern="1200" dirty="0">
              <a:solidFill>
                <a:schemeClr val="accent6"/>
              </a:solidFill>
            </a:rPr>
            <a:t> </a:t>
          </a:r>
          <a:r>
            <a:rPr lang="de-DE" sz="900" b="1" kern="1200" dirty="0" err="1">
              <a:solidFill>
                <a:schemeClr val="accent6"/>
              </a:solidFill>
            </a:rPr>
            <a:t>circulation</a:t>
          </a:r>
          <a:r>
            <a:rPr lang="de-DE" sz="900" b="1" kern="1200" dirty="0">
              <a:solidFill>
                <a:schemeClr val="accent6"/>
              </a:solidFill>
            </a:rPr>
            <a:t> </a:t>
          </a:r>
          <a:r>
            <a:rPr lang="de-DE" sz="900" b="1" kern="1200" dirty="0" err="1">
              <a:solidFill>
                <a:schemeClr val="accent6"/>
              </a:solidFill>
            </a:rPr>
            <a:t>plans</a:t>
          </a:r>
          <a:endParaRPr lang="de-DE" sz="900" b="1" kern="1200" dirty="0">
            <a:solidFill>
              <a:schemeClr val="accent6"/>
            </a:solidFill>
          </a:endParaRPr>
        </a:p>
        <a:p>
          <a:pPr marL="0" lvl="0" indent="0" algn="ctr" defTabSz="400050">
            <a:lnSpc>
              <a:spcPct val="90000"/>
            </a:lnSpc>
            <a:spcBef>
              <a:spcPct val="0"/>
            </a:spcBef>
            <a:spcAft>
              <a:spcPct val="35000"/>
            </a:spcAft>
            <a:buNone/>
          </a:pPr>
          <a:endParaRPr lang="de-DE" sz="900" kern="1200" dirty="0"/>
        </a:p>
        <a:p>
          <a:pPr marL="0" lvl="0" indent="0" algn="ctr" defTabSz="400050">
            <a:lnSpc>
              <a:spcPct val="90000"/>
            </a:lnSpc>
            <a:spcBef>
              <a:spcPct val="0"/>
            </a:spcBef>
            <a:spcAft>
              <a:spcPct val="35000"/>
            </a:spcAft>
            <a:buNone/>
          </a:pPr>
          <a:r>
            <a:rPr lang="de-DE" sz="900" u="sng" kern="1200" dirty="0"/>
            <a:t>Non-</a:t>
          </a:r>
          <a:r>
            <a:rPr lang="de-DE" sz="900" u="sng" kern="1200" dirty="0" err="1"/>
            <a:t>crucial</a:t>
          </a:r>
          <a:r>
            <a:rPr lang="de-DE" sz="900" u="sng" kern="1200" dirty="0"/>
            <a:t>:</a:t>
          </a:r>
        </a:p>
        <a:p>
          <a:pPr marL="0" lvl="0" indent="0" algn="ctr" defTabSz="400050">
            <a:lnSpc>
              <a:spcPct val="90000"/>
            </a:lnSpc>
            <a:spcBef>
              <a:spcPct val="0"/>
            </a:spcBef>
            <a:spcAft>
              <a:spcPct val="35000"/>
            </a:spcAft>
            <a:buNone/>
          </a:pPr>
          <a:r>
            <a:rPr lang="de-DE" sz="900" kern="1200" dirty="0"/>
            <a:t>(a) </a:t>
          </a:r>
          <a:r>
            <a:rPr lang="de-DE" sz="900" kern="1200" dirty="0" err="1"/>
            <a:t>traffic</a:t>
          </a:r>
          <a:r>
            <a:rPr lang="de-DE" sz="900" kern="1200" dirty="0"/>
            <a:t> </a:t>
          </a:r>
          <a:r>
            <a:rPr lang="de-DE" sz="900" kern="1200" dirty="0" err="1"/>
            <a:t>signs</a:t>
          </a:r>
          <a:endParaRPr lang="de-DE" sz="900" kern="1200" dirty="0"/>
        </a:p>
        <a:p>
          <a:pPr marL="0" lvl="0" indent="0" algn="ctr" defTabSz="400050">
            <a:lnSpc>
              <a:spcPct val="90000"/>
            </a:lnSpc>
            <a:spcBef>
              <a:spcPct val="0"/>
            </a:spcBef>
            <a:spcAft>
              <a:spcPct val="35000"/>
            </a:spcAft>
            <a:buNone/>
          </a:pPr>
          <a:r>
            <a:rPr lang="de-DE" sz="900" kern="1200" dirty="0"/>
            <a:t>(b) </a:t>
          </a:r>
          <a:r>
            <a:rPr lang="en-US" sz="900" kern="1200" dirty="0"/>
            <a:t>static and dynamic traffic regulations</a:t>
          </a:r>
          <a:endParaRPr lang="de-DE" sz="900" kern="1200" dirty="0"/>
        </a:p>
        <a:p>
          <a:pPr marL="0" lvl="0" indent="0" algn="ctr" defTabSz="400050">
            <a:lnSpc>
              <a:spcPct val="90000"/>
            </a:lnSpc>
            <a:spcBef>
              <a:spcPct val="0"/>
            </a:spcBef>
            <a:spcAft>
              <a:spcPct val="35000"/>
            </a:spcAft>
            <a:buNone/>
          </a:pPr>
          <a:r>
            <a:rPr lang="de-DE" sz="900" kern="1200" dirty="0"/>
            <a:t>(c9 </a:t>
          </a:r>
          <a:r>
            <a:rPr lang="de-DE" sz="900" kern="1200" dirty="0" err="1"/>
            <a:t>tolled</a:t>
          </a:r>
          <a:r>
            <a:rPr lang="de-DE" sz="900" kern="1200" dirty="0"/>
            <a:t> </a:t>
          </a:r>
          <a:r>
            <a:rPr lang="de-DE" sz="900" kern="1200" dirty="0" err="1"/>
            <a:t>roads</a:t>
          </a:r>
          <a:r>
            <a:rPr lang="de-DE" sz="900" kern="1200" dirty="0"/>
            <a:t>,</a:t>
          </a:r>
        </a:p>
        <a:p>
          <a:pPr marL="0" lvl="0" indent="0" algn="ctr" defTabSz="400050">
            <a:lnSpc>
              <a:spcPct val="90000"/>
            </a:lnSpc>
            <a:spcBef>
              <a:spcPct val="0"/>
            </a:spcBef>
            <a:spcAft>
              <a:spcPct val="35000"/>
            </a:spcAft>
            <a:buNone/>
          </a:pPr>
          <a:r>
            <a:rPr lang="de-DE" sz="900" kern="1200" dirty="0"/>
            <a:t>(d) variable </a:t>
          </a:r>
          <a:r>
            <a:rPr lang="de-DE" sz="900" kern="1200" dirty="0" err="1"/>
            <a:t>road</a:t>
          </a:r>
          <a:r>
            <a:rPr lang="de-DE" sz="900" kern="1200" dirty="0"/>
            <a:t> </a:t>
          </a:r>
          <a:r>
            <a:rPr lang="de-DE" sz="900" kern="1200" dirty="0" err="1"/>
            <a:t>user</a:t>
          </a:r>
          <a:r>
            <a:rPr lang="de-DE" sz="900" kern="1200" dirty="0"/>
            <a:t> </a:t>
          </a:r>
          <a:r>
            <a:rPr lang="de-DE" sz="900" kern="1200" dirty="0" err="1"/>
            <a:t>charges</a:t>
          </a:r>
          <a:endParaRPr lang="de-DE" sz="900" kern="1200" dirty="0"/>
        </a:p>
      </dsp:txBody>
      <dsp:txXfrm>
        <a:off x="2636442" y="2638534"/>
        <a:ext cx="1604863" cy="1929182"/>
      </dsp:txXfrm>
    </dsp:sp>
    <dsp:sp modelId="{66444C1C-808F-40F8-9D45-B3FC5DDAF05E}">
      <dsp:nvSpPr>
        <dsp:cNvPr id="0" name=""/>
        <dsp:cNvSpPr/>
      </dsp:nvSpPr>
      <dsp:spPr>
        <a:xfrm>
          <a:off x="4177110" y="1499082"/>
          <a:ext cx="1604863" cy="8024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data on the state of the network</a:t>
          </a:r>
          <a:endParaRPr lang="de-DE" sz="1600" kern="1200" dirty="0"/>
        </a:p>
      </dsp:txBody>
      <dsp:txXfrm>
        <a:off x="4177110" y="1499082"/>
        <a:ext cx="1604863" cy="802431"/>
      </dsp:txXfrm>
    </dsp:sp>
    <dsp:sp modelId="{8A04A49D-DFF4-45AB-BB16-D621B5497EF4}">
      <dsp:nvSpPr>
        <dsp:cNvPr id="0" name=""/>
        <dsp:cNvSpPr/>
      </dsp:nvSpPr>
      <dsp:spPr>
        <a:xfrm>
          <a:off x="4578326" y="2638534"/>
          <a:ext cx="1604863" cy="204544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u="sng" kern="1200" dirty="0">
              <a:solidFill>
                <a:srgbClr val="FF0000"/>
              </a:solidFill>
            </a:rPr>
            <a:t>Crucial</a:t>
          </a:r>
          <a:r>
            <a:rPr lang="en-US" sz="900" b="1" kern="1200" dirty="0">
              <a:solidFill>
                <a:srgbClr val="FF0000"/>
              </a:solidFill>
            </a:rPr>
            <a:t>:</a:t>
          </a:r>
        </a:p>
        <a:p>
          <a:pPr marL="0" lvl="0" indent="0" algn="ctr" defTabSz="400050">
            <a:lnSpc>
              <a:spcPct val="90000"/>
            </a:lnSpc>
            <a:spcBef>
              <a:spcPct val="0"/>
            </a:spcBef>
            <a:spcAft>
              <a:spcPct val="35000"/>
            </a:spcAft>
            <a:buNone/>
          </a:pPr>
          <a:r>
            <a:rPr lang="de-DE" sz="900" b="1" kern="1200" dirty="0">
              <a:solidFill>
                <a:schemeClr val="accent6"/>
              </a:solidFill>
            </a:rPr>
            <a:t>(a) </a:t>
          </a:r>
          <a:r>
            <a:rPr lang="de-DE" sz="900" b="1" kern="1200" dirty="0" err="1">
              <a:solidFill>
                <a:schemeClr val="accent6"/>
              </a:solidFill>
            </a:rPr>
            <a:t>road</a:t>
          </a:r>
          <a:r>
            <a:rPr lang="de-DE" sz="900" b="1" kern="1200" dirty="0">
              <a:solidFill>
                <a:schemeClr val="accent6"/>
              </a:solidFill>
            </a:rPr>
            <a:t> </a:t>
          </a:r>
          <a:r>
            <a:rPr lang="de-DE" sz="900" b="1" kern="1200" dirty="0" err="1">
              <a:solidFill>
                <a:schemeClr val="accent6"/>
              </a:solidFill>
            </a:rPr>
            <a:t>closures</a:t>
          </a:r>
          <a:r>
            <a:rPr lang="de-DE" sz="900" b="1" kern="1200" dirty="0">
              <a:solidFill>
                <a:schemeClr val="accent6"/>
              </a:solidFill>
            </a:rPr>
            <a:t>;</a:t>
          </a:r>
        </a:p>
        <a:p>
          <a:pPr marL="0" lvl="0" indent="0" algn="ctr" defTabSz="400050">
            <a:lnSpc>
              <a:spcPct val="90000"/>
            </a:lnSpc>
            <a:spcBef>
              <a:spcPct val="0"/>
            </a:spcBef>
            <a:spcAft>
              <a:spcPct val="35000"/>
            </a:spcAft>
            <a:buNone/>
          </a:pPr>
          <a:r>
            <a:rPr lang="de-DE" sz="900" b="1" kern="1200" dirty="0">
              <a:solidFill>
                <a:schemeClr val="accent6"/>
              </a:solidFill>
            </a:rPr>
            <a:t>(b) </a:t>
          </a:r>
          <a:r>
            <a:rPr lang="de-DE" sz="900" b="1" kern="1200" dirty="0" err="1">
              <a:solidFill>
                <a:schemeClr val="accent6"/>
              </a:solidFill>
            </a:rPr>
            <a:t>lane</a:t>
          </a:r>
          <a:r>
            <a:rPr lang="de-DE" sz="900" b="1" kern="1200" dirty="0">
              <a:solidFill>
                <a:schemeClr val="accent6"/>
              </a:solidFill>
            </a:rPr>
            <a:t> </a:t>
          </a:r>
          <a:r>
            <a:rPr lang="de-DE" sz="900" b="1" kern="1200" dirty="0" err="1">
              <a:solidFill>
                <a:schemeClr val="accent6"/>
              </a:solidFill>
            </a:rPr>
            <a:t>closures</a:t>
          </a:r>
          <a:r>
            <a:rPr lang="de-DE" sz="900" b="1" kern="1200" dirty="0">
              <a:solidFill>
                <a:schemeClr val="accent6"/>
              </a:solidFill>
            </a:rPr>
            <a:t>;</a:t>
          </a:r>
        </a:p>
        <a:p>
          <a:pPr marL="0" lvl="0" indent="0" algn="ctr" defTabSz="400050">
            <a:lnSpc>
              <a:spcPct val="90000"/>
            </a:lnSpc>
            <a:spcBef>
              <a:spcPct val="0"/>
            </a:spcBef>
            <a:spcAft>
              <a:spcPct val="35000"/>
            </a:spcAft>
            <a:buNone/>
          </a:pPr>
          <a:r>
            <a:rPr lang="de-DE" sz="900" b="1" kern="1200" dirty="0">
              <a:solidFill>
                <a:schemeClr val="accent6"/>
              </a:solidFill>
            </a:rPr>
            <a:t>(c) </a:t>
          </a:r>
          <a:r>
            <a:rPr lang="de-DE" sz="900" b="1" kern="1200" dirty="0" err="1">
              <a:solidFill>
                <a:schemeClr val="accent6"/>
              </a:solidFill>
            </a:rPr>
            <a:t>roadworks</a:t>
          </a:r>
          <a:r>
            <a:rPr lang="de-DE" sz="900" b="1" kern="1200" dirty="0">
              <a:solidFill>
                <a:schemeClr val="accent6"/>
              </a:solidFill>
            </a:rPr>
            <a:t>;</a:t>
          </a:r>
        </a:p>
        <a:p>
          <a:pPr marL="0" lvl="0" indent="0" algn="ctr" defTabSz="400050">
            <a:lnSpc>
              <a:spcPct val="90000"/>
            </a:lnSpc>
            <a:spcBef>
              <a:spcPct val="0"/>
            </a:spcBef>
            <a:spcAft>
              <a:spcPct val="35000"/>
            </a:spcAft>
            <a:buNone/>
          </a:pPr>
          <a:r>
            <a:rPr lang="en-US" sz="900" b="1" kern="1200" dirty="0">
              <a:solidFill>
                <a:schemeClr val="accent6"/>
              </a:solidFill>
            </a:rPr>
            <a:t>(d) temporary traffic management measures.</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de-DE" sz="900" u="sng" kern="1200" dirty="0"/>
            <a:t>Non-</a:t>
          </a:r>
          <a:r>
            <a:rPr lang="de-DE" sz="900" u="sng" kern="1200" dirty="0" err="1"/>
            <a:t>crucial</a:t>
          </a:r>
          <a:r>
            <a:rPr lang="de-DE" sz="900" u="sng" kern="1200" dirty="0"/>
            <a:t>:</a:t>
          </a:r>
        </a:p>
        <a:p>
          <a:pPr marL="0" lvl="0" indent="0" algn="ctr" defTabSz="400050">
            <a:lnSpc>
              <a:spcPct val="90000"/>
            </a:lnSpc>
            <a:spcBef>
              <a:spcPct val="0"/>
            </a:spcBef>
            <a:spcAft>
              <a:spcPct val="35000"/>
            </a:spcAft>
            <a:buNone/>
          </a:pPr>
          <a:r>
            <a:rPr lang="de-DE" sz="900" kern="1200" dirty="0"/>
            <a:t>(a) </a:t>
          </a:r>
          <a:r>
            <a:rPr lang="de-DE" sz="900" kern="1200" dirty="0" err="1"/>
            <a:t>bridge</a:t>
          </a:r>
          <a:r>
            <a:rPr lang="de-DE" sz="900" kern="1200" dirty="0"/>
            <a:t> </a:t>
          </a:r>
          <a:r>
            <a:rPr lang="de-DE" sz="900" kern="1200" dirty="0" err="1"/>
            <a:t>closures</a:t>
          </a:r>
          <a:r>
            <a:rPr lang="de-DE" sz="900" kern="1200" dirty="0"/>
            <a:t>;</a:t>
          </a:r>
        </a:p>
        <a:p>
          <a:pPr marL="0" lvl="0" indent="0" algn="ctr" defTabSz="400050">
            <a:lnSpc>
              <a:spcPct val="90000"/>
            </a:lnSpc>
            <a:spcBef>
              <a:spcPct val="0"/>
            </a:spcBef>
            <a:spcAft>
              <a:spcPct val="35000"/>
            </a:spcAft>
            <a:buNone/>
          </a:pPr>
          <a:r>
            <a:rPr lang="de-DE" sz="900" kern="1200" dirty="0"/>
            <a:t>(b) </a:t>
          </a:r>
          <a:r>
            <a:rPr lang="de-DE" sz="900" kern="1200" dirty="0" err="1"/>
            <a:t>accidents</a:t>
          </a:r>
          <a:r>
            <a:rPr lang="de-DE" sz="900" kern="1200" dirty="0"/>
            <a:t> and </a:t>
          </a:r>
          <a:r>
            <a:rPr lang="de-DE" sz="900" kern="1200" dirty="0" err="1"/>
            <a:t>incidents</a:t>
          </a:r>
          <a:r>
            <a:rPr lang="de-DE" sz="900" kern="1200" dirty="0"/>
            <a:t>;</a:t>
          </a:r>
        </a:p>
        <a:p>
          <a:pPr marL="0" lvl="0" indent="0" algn="ctr" defTabSz="400050">
            <a:lnSpc>
              <a:spcPct val="90000"/>
            </a:lnSpc>
            <a:spcBef>
              <a:spcPct val="0"/>
            </a:spcBef>
            <a:spcAft>
              <a:spcPct val="35000"/>
            </a:spcAft>
            <a:buNone/>
          </a:pPr>
          <a:r>
            <a:rPr lang="de-DE" sz="900" kern="1200" dirty="0"/>
            <a:t>(c) </a:t>
          </a:r>
          <a:r>
            <a:rPr lang="de-DE" sz="900" kern="1200" dirty="0" err="1"/>
            <a:t>poor</a:t>
          </a:r>
          <a:r>
            <a:rPr lang="de-DE" sz="900" kern="1200" dirty="0"/>
            <a:t> </a:t>
          </a:r>
          <a:r>
            <a:rPr lang="de-DE" sz="900" kern="1200" dirty="0" err="1"/>
            <a:t>road</a:t>
          </a:r>
          <a:r>
            <a:rPr lang="de-DE" sz="900" kern="1200" dirty="0"/>
            <a:t> </a:t>
          </a:r>
          <a:r>
            <a:rPr lang="de-DE" sz="900" kern="1200" dirty="0" err="1"/>
            <a:t>conditions</a:t>
          </a:r>
          <a:r>
            <a:rPr lang="de-DE" sz="900" kern="1200" dirty="0"/>
            <a:t>;</a:t>
          </a:r>
        </a:p>
        <a:p>
          <a:pPr marL="0" lvl="0" indent="0" algn="ctr" defTabSz="400050">
            <a:lnSpc>
              <a:spcPct val="90000"/>
            </a:lnSpc>
            <a:spcBef>
              <a:spcPct val="0"/>
            </a:spcBef>
            <a:spcAft>
              <a:spcPct val="35000"/>
            </a:spcAft>
            <a:buNone/>
          </a:pPr>
          <a:r>
            <a:rPr lang="en-US" sz="900" kern="1200" dirty="0"/>
            <a:t>(d) weather conditions affecting road surface and visibility.</a:t>
          </a:r>
          <a:endParaRPr lang="de-DE" sz="900" kern="1200" dirty="0"/>
        </a:p>
      </dsp:txBody>
      <dsp:txXfrm>
        <a:off x="4578326" y="2638534"/>
        <a:ext cx="1604863" cy="2045446"/>
      </dsp:txXfrm>
    </dsp:sp>
    <dsp:sp modelId="{159EC326-A0A9-4938-BED6-582A5A0D60A9}">
      <dsp:nvSpPr>
        <dsp:cNvPr id="0" name=""/>
        <dsp:cNvSpPr/>
      </dsp:nvSpPr>
      <dsp:spPr>
        <a:xfrm>
          <a:off x="6118995" y="1499082"/>
          <a:ext cx="1604863" cy="8024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data on the real-time use of the network</a:t>
          </a:r>
          <a:endParaRPr lang="de-DE" sz="1600" kern="1200" dirty="0"/>
        </a:p>
      </dsp:txBody>
      <dsp:txXfrm>
        <a:off x="6118995" y="1499082"/>
        <a:ext cx="1604863" cy="802431"/>
      </dsp:txXfrm>
    </dsp:sp>
    <dsp:sp modelId="{77E8EC7E-5DD7-42D4-9FBA-6E00AFCB756B}">
      <dsp:nvSpPr>
        <dsp:cNvPr id="0" name=""/>
        <dsp:cNvSpPr/>
      </dsp:nvSpPr>
      <dsp:spPr>
        <a:xfrm>
          <a:off x="6520211" y="2638534"/>
          <a:ext cx="1604863" cy="210009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(a) </a:t>
          </a:r>
          <a:r>
            <a:rPr lang="de-DE" sz="900" kern="1200" dirty="0" err="1"/>
            <a:t>traffic</a:t>
          </a:r>
          <a:r>
            <a:rPr lang="de-DE" sz="900" kern="1200" dirty="0"/>
            <a:t> </a:t>
          </a:r>
          <a:r>
            <a:rPr lang="de-DE" sz="900" kern="1200" dirty="0" err="1"/>
            <a:t>volume</a:t>
          </a:r>
          <a:r>
            <a:rPr lang="de-DE" sz="900" kern="1200" dirty="0"/>
            <a:t>;</a:t>
          </a:r>
        </a:p>
        <a:p>
          <a:pPr marL="0" lvl="0" indent="0" algn="ctr" defTabSz="400050">
            <a:lnSpc>
              <a:spcPct val="90000"/>
            </a:lnSpc>
            <a:spcBef>
              <a:spcPct val="0"/>
            </a:spcBef>
            <a:spcAft>
              <a:spcPct val="35000"/>
            </a:spcAft>
            <a:buNone/>
          </a:pPr>
          <a:r>
            <a:rPr lang="de-DE" sz="900" kern="1200" dirty="0"/>
            <a:t>(b) </a:t>
          </a:r>
          <a:r>
            <a:rPr lang="de-DE" sz="900" kern="1200" dirty="0" err="1"/>
            <a:t>traffic</a:t>
          </a:r>
          <a:r>
            <a:rPr lang="de-DE" sz="900" kern="1200" dirty="0"/>
            <a:t> </a:t>
          </a:r>
          <a:r>
            <a:rPr lang="de-DE" sz="900" kern="1200" dirty="0" err="1"/>
            <a:t>speed</a:t>
          </a:r>
          <a:r>
            <a:rPr lang="de-DE" sz="900" kern="1200" dirty="0"/>
            <a:t>;</a:t>
          </a:r>
        </a:p>
        <a:p>
          <a:pPr marL="0" lvl="0" indent="0" algn="ctr" defTabSz="400050">
            <a:lnSpc>
              <a:spcPct val="90000"/>
            </a:lnSpc>
            <a:spcBef>
              <a:spcPct val="0"/>
            </a:spcBef>
            <a:spcAft>
              <a:spcPct val="35000"/>
            </a:spcAft>
            <a:buNone/>
          </a:pPr>
          <a:r>
            <a:rPr lang="en-US" sz="900" kern="1200" dirty="0"/>
            <a:t>© traffic queues;</a:t>
          </a:r>
          <a:endParaRPr lang="de-DE" sz="900" kern="1200" dirty="0"/>
        </a:p>
        <a:p>
          <a:pPr marL="0" lvl="0" indent="0" algn="ctr" defTabSz="400050">
            <a:lnSpc>
              <a:spcPct val="90000"/>
            </a:lnSpc>
            <a:spcBef>
              <a:spcPct val="0"/>
            </a:spcBef>
            <a:spcAft>
              <a:spcPct val="35000"/>
            </a:spcAft>
            <a:buNone/>
          </a:pPr>
          <a:r>
            <a:rPr lang="de-DE" sz="900" kern="1200" dirty="0"/>
            <a:t>(d) </a:t>
          </a:r>
          <a:r>
            <a:rPr lang="de-DE" sz="900" kern="1200" dirty="0" err="1"/>
            <a:t>travel</a:t>
          </a:r>
          <a:r>
            <a:rPr lang="de-DE" sz="900" kern="1200" dirty="0"/>
            <a:t> </a:t>
          </a:r>
          <a:r>
            <a:rPr lang="de-DE" sz="900" kern="1200" dirty="0" err="1"/>
            <a:t>times</a:t>
          </a:r>
          <a:r>
            <a:rPr lang="de-DE" sz="900" kern="1200" dirty="0"/>
            <a:t>;</a:t>
          </a:r>
        </a:p>
        <a:p>
          <a:pPr marL="0" lvl="0" indent="0" algn="ctr" defTabSz="400050">
            <a:lnSpc>
              <a:spcPct val="90000"/>
            </a:lnSpc>
            <a:spcBef>
              <a:spcPct val="0"/>
            </a:spcBef>
            <a:spcAft>
              <a:spcPct val="35000"/>
            </a:spcAft>
            <a:buNone/>
          </a:pPr>
          <a:r>
            <a:rPr lang="en-US" sz="900" kern="1200" dirty="0"/>
            <a:t>(e) waiting time at border crossings;</a:t>
          </a:r>
          <a:endParaRPr lang="de-DE" sz="900" kern="1200" dirty="0"/>
        </a:p>
        <a:p>
          <a:pPr marL="0" lvl="0" indent="0" algn="ctr" defTabSz="400050">
            <a:lnSpc>
              <a:spcPct val="90000"/>
            </a:lnSpc>
            <a:spcBef>
              <a:spcPct val="0"/>
            </a:spcBef>
            <a:spcAft>
              <a:spcPct val="35000"/>
            </a:spcAft>
            <a:buNone/>
          </a:pPr>
          <a:r>
            <a:rPr lang="en-US" sz="900" kern="1200" dirty="0"/>
            <a:t>(f) delivery areas;</a:t>
          </a:r>
          <a:endParaRPr lang="de-DE" sz="900" kern="1200" dirty="0"/>
        </a:p>
        <a:p>
          <a:pPr marL="0" lvl="0" indent="0" algn="ctr" defTabSz="400050">
            <a:lnSpc>
              <a:spcPct val="90000"/>
            </a:lnSpc>
            <a:spcBef>
              <a:spcPct val="0"/>
            </a:spcBef>
            <a:spcAft>
              <a:spcPct val="35000"/>
            </a:spcAft>
            <a:buNone/>
          </a:pPr>
          <a:r>
            <a:rPr lang="en-US" sz="900" kern="1200" dirty="0"/>
            <a:t>(g) recharging points and stations for electric vehicles;</a:t>
          </a:r>
          <a:endParaRPr lang="de-DE" sz="900" kern="1200" dirty="0"/>
        </a:p>
        <a:p>
          <a:pPr marL="0" lvl="0" indent="0" algn="ctr" defTabSz="400050">
            <a:lnSpc>
              <a:spcPct val="90000"/>
            </a:lnSpc>
            <a:spcBef>
              <a:spcPct val="0"/>
            </a:spcBef>
            <a:spcAft>
              <a:spcPct val="35000"/>
            </a:spcAft>
            <a:buNone/>
          </a:pPr>
          <a:r>
            <a:rPr lang="en-US" sz="900" kern="1200" dirty="0"/>
            <a:t>(h) </a:t>
          </a:r>
          <a:r>
            <a:rPr lang="en-US" sz="900" kern="1200" dirty="0" err="1"/>
            <a:t>refuelling</a:t>
          </a:r>
          <a:r>
            <a:rPr lang="en-US" sz="900" kern="1200" dirty="0"/>
            <a:t> points and stations for alternative fuel types;</a:t>
          </a:r>
          <a:endParaRPr lang="de-DE" sz="900" kern="1200" dirty="0"/>
        </a:p>
        <a:p>
          <a:pPr marL="0" lvl="0" indent="0" algn="ctr" defTabSz="400050">
            <a:lnSpc>
              <a:spcPct val="90000"/>
            </a:lnSpc>
            <a:spcBef>
              <a:spcPct val="0"/>
            </a:spcBef>
            <a:spcAft>
              <a:spcPct val="35000"/>
            </a:spcAft>
            <a:buNone/>
          </a:pPr>
          <a:r>
            <a:rPr lang="en-US" sz="900" kern="1200" dirty="0"/>
            <a:t>(</a:t>
          </a:r>
          <a:r>
            <a:rPr lang="en-US" sz="900" kern="1200" dirty="0" err="1"/>
            <a:t>i</a:t>
          </a:r>
          <a:r>
            <a:rPr lang="en-US" sz="900" kern="1200" dirty="0"/>
            <a:t>) price of ad hoc recharging/</a:t>
          </a:r>
          <a:r>
            <a:rPr lang="en-US" sz="900" kern="1200" dirty="0" err="1"/>
            <a:t>refuelling</a:t>
          </a:r>
          <a:r>
            <a:rPr lang="en-US" sz="900" kern="1200" dirty="0"/>
            <a:t>.</a:t>
          </a:r>
          <a:endParaRPr lang="de-DE" sz="900" kern="1200" dirty="0"/>
        </a:p>
      </dsp:txBody>
      <dsp:txXfrm>
        <a:off x="6520211" y="2638534"/>
        <a:ext cx="1604863" cy="2100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6CFF6-0CAD-44CE-88DD-66729FC98351}">
      <dsp:nvSpPr>
        <dsp:cNvPr id="0" name=""/>
        <dsp:cNvSpPr/>
      </dsp:nvSpPr>
      <dsp:spPr>
        <a:xfrm>
          <a:off x="3841335" y="190"/>
          <a:ext cx="1247016" cy="810560"/>
        </a:xfrm>
        <a:prstGeom prst="roundRect">
          <a:avLst/>
        </a:prstGeom>
        <a:solidFill>
          <a:schemeClr val="lt1"/>
        </a:solidFill>
        <a:ln w="12700" cap="flat" cmpd="sng" algn="ctr">
          <a:solidFill>
            <a:schemeClr val="tx1">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accent2">
                  <a:lumMod val="75000"/>
                </a:schemeClr>
              </a:solidFill>
              <a:effectLst>
                <a:outerShdw blurRad="38100" dist="25400" dir="5400000" algn="ctr" rotWithShape="0">
                  <a:srgbClr val="6E747A">
                    <a:alpha val="43000"/>
                  </a:srgbClr>
                </a:outerShdw>
              </a:effectLst>
            </a:rPr>
            <a:t>Road Operator</a:t>
          </a:r>
          <a:endParaRPr lang="el-GR" sz="1600" b="0" kern="1200" cap="none" spc="0" dirty="0">
            <a:ln w="0"/>
            <a:solidFill>
              <a:schemeClr val="accent2">
                <a:lumMod val="75000"/>
              </a:schemeClr>
            </a:solidFill>
            <a:effectLst>
              <a:outerShdw blurRad="38100" dist="25400" dir="5400000" algn="ctr" rotWithShape="0">
                <a:srgbClr val="6E747A">
                  <a:alpha val="43000"/>
                </a:srgbClr>
              </a:outerShdw>
            </a:effectLst>
          </a:endParaRPr>
        </a:p>
      </dsp:txBody>
      <dsp:txXfrm>
        <a:off x="3880903" y="39758"/>
        <a:ext cx="1167880" cy="731424"/>
      </dsp:txXfrm>
    </dsp:sp>
    <dsp:sp modelId="{C1F86D32-2DDB-4196-9F29-A07E2DA52F29}">
      <dsp:nvSpPr>
        <dsp:cNvPr id="0" name=""/>
        <dsp:cNvSpPr/>
      </dsp:nvSpPr>
      <dsp:spPr>
        <a:xfrm>
          <a:off x="2148132" y="405470"/>
          <a:ext cx="4633422" cy="4633422"/>
        </a:xfrm>
        <a:custGeom>
          <a:avLst/>
          <a:gdLst/>
          <a:ahLst/>
          <a:cxnLst/>
          <a:rect l="0" t="0" r="0" b="0"/>
          <a:pathLst>
            <a:path>
              <a:moveTo>
                <a:pt x="2948503" y="87812"/>
              </a:moveTo>
              <a:arcTo wR="2316711" hR="2316711" stAng="17149538" swAng="12588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197672-B708-4668-9A61-CAD892FCC497}">
      <dsp:nvSpPr>
        <dsp:cNvPr id="0" name=""/>
        <dsp:cNvSpPr/>
      </dsp:nvSpPr>
      <dsp:spPr>
        <a:xfrm>
          <a:off x="5652612" y="872455"/>
          <a:ext cx="1247016" cy="810560"/>
        </a:xfrm>
        <a:prstGeom prst="roundRect">
          <a:avLst/>
        </a:prstGeom>
        <a:solidFill>
          <a:schemeClr val="lt1"/>
        </a:solidFill>
        <a:ln w="12700" cap="flat" cmpd="sng" algn="ctr">
          <a:solidFill>
            <a:schemeClr val="tx1">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accent2">
                  <a:lumMod val="75000"/>
                </a:schemeClr>
              </a:solidFill>
              <a:effectLst>
                <a:outerShdw blurRad="38100" dist="25400" dir="5400000" algn="ctr" rotWithShape="0">
                  <a:srgbClr val="6E747A">
                    <a:alpha val="43000"/>
                  </a:srgbClr>
                </a:outerShdw>
              </a:effectLst>
            </a:rPr>
            <a:t>Traffic Service provider</a:t>
          </a:r>
          <a:endParaRPr lang="el-GR" sz="1600" b="0" kern="1200" cap="none" spc="0" dirty="0">
            <a:ln w="0"/>
            <a:solidFill>
              <a:schemeClr val="accent2">
                <a:lumMod val="75000"/>
              </a:schemeClr>
            </a:solidFill>
            <a:effectLst>
              <a:outerShdw blurRad="38100" dist="25400" dir="5400000" algn="ctr" rotWithShape="0">
                <a:srgbClr val="6E747A">
                  <a:alpha val="43000"/>
                </a:srgbClr>
              </a:outerShdw>
            </a:effectLst>
          </a:endParaRPr>
        </a:p>
      </dsp:txBody>
      <dsp:txXfrm>
        <a:off x="5692180" y="912023"/>
        <a:ext cx="1167880" cy="731424"/>
      </dsp:txXfrm>
    </dsp:sp>
    <dsp:sp modelId="{5E403B82-0D20-4412-998D-4B0A1BB36153}">
      <dsp:nvSpPr>
        <dsp:cNvPr id="0" name=""/>
        <dsp:cNvSpPr/>
      </dsp:nvSpPr>
      <dsp:spPr>
        <a:xfrm>
          <a:off x="2148132" y="405470"/>
          <a:ext cx="4633422" cy="4633422"/>
        </a:xfrm>
        <a:custGeom>
          <a:avLst/>
          <a:gdLst/>
          <a:ahLst/>
          <a:cxnLst/>
          <a:rect l="0" t="0" r="0" b="0"/>
          <a:pathLst>
            <a:path>
              <a:moveTo>
                <a:pt x="4392530" y="1288060"/>
              </a:moveTo>
              <a:arcTo wR="2316711" hR="2316711" stAng="20018385" swAng="17278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9F42FA-AD9D-412B-AE8D-6D11C7109DFF}">
      <dsp:nvSpPr>
        <dsp:cNvPr id="0" name=""/>
        <dsp:cNvSpPr/>
      </dsp:nvSpPr>
      <dsp:spPr>
        <a:xfrm>
          <a:off x="6099961" y="2832418"/>
          <a:ext cx="1247016" cy="810560"/>
        </a:xfrm>
        <a:prstGeom prst="roundRect">
          <a:avLst/>
        </a:prstGeom>
        <a:solidFill>
          <a:schemeClr val="lt1"/>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600" kern="1200" dirty="0">
              <a:solidFill>
                <a:schemeClr val="accent2">
                  <a:lumMod val="50000"/>
                </a:schemeClr>
              </a:solidFill>
            </a:rPr>
            <a:t>Mobility integration platform</a:t>
          </a:r>
          <a:endParaRPr lang="el-GR" sz="1600" kern="1200" dirty="0">
            <a:solidFill>
              <a:schemeClr val="accent2">
                <a:lumMod val="50000"/>
              </a:schemeClr>
            </a:solidFill>
          </a:endParaRPr>
        </a:p>
      </dsp:txBody>
      <dsp:txXfrm>
        <a:off x="6139529" y="2871986"/>
        <a:ext cx="1167880" cy="731424"/>
      </dsp:txXfrm>
    </dsp:sp>
    <dsp:sp modelId="{AFB63A9B-5F1F-4335-AE9A-1E92CEC0E17E}">
      <dsp:nvSpPr>
        <dsp:cNvPr id="0" name=""/>
        <dsp:cNvSpPr/>
      </dsp:nvSpPr>
      <dsp:spPr>
        <a:xfrm>
          <a:off x="2148132" y="405470"/>
          <a:ext cx="4633422" cy="4633422"/>
        </a:xfrm>
        <a:custGeom>
          <a:avLst/>
          <a:gdLst/>
          <a:ahLst/>
          <a:cxnLst/>
          <a:rect l="0" t="0" r="0" b="0"/>
          <a:pathLst>
            <a:path>
              <a:moveTo>
                <a:pt x="4438861" y="3246026"/>
              </a:moveTo>
              <a:arcTo wR="2316711" hR="2316711" stAng="1418952" swAng="13605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A68953-2D30-435D-91AA-8B50ED3F2A2C}">
      <dsp:nvSpPr>
        <dsp:cNvPr id="0" name=""/>
        <dsp:cNvSpPr/>
      </dsp:nvSpPr>
      <dsp:spPr>
        <a:xfrm>
          <a:off x="4846518" y="4404185"/>
          <a:ext cx="1247016" cy="810560"/>
        </a:xfrm>
        <a:prstGeom prst="roundRect">
          <a:avLst/>
        </a:prstGeom>
        <a:solidFill>
          <a:schemeClr val="lt1"/>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rPr>
            <a:t>Mobility Operator </a:t>
          </a:r>
          <a:endParaRPr lang="el-GR" sz="1600" kern="1200" dirty="0">
            <a:solidFill>
              <a:schemeClr val="accent2">
                <a:lumMod val="50000"/>
              </a:schemeClr>
            </a:solidFill>
          </a:endParaRPr>
        </a:p>
      </dsp:txBody>
      <dsp:txXfrm>
        <a:off x="4886086" y="4443753"/>
        <a:ext cx="1167880" cy="731424"/>
      </dsp:txXfrm>
    </dsp:sp>
    <dsp:sp modelId="{F8C2A1B7-72C4-480C-968D-1DDBEE70E665}">
      <dsp:nvSpPr>
        <dsp:cNvPr id="0" name=""/>
        <dsp:cNvSpPr/>
      </dsp:nvSpPr>
      <dsp:spPr>
        <a:xfrm>
          <a:off x="2148132" y="405470"/>
          <a:ext cx="4633422" cy="4633422"/>
        </a:xfrm>
        <a:custGeom>
          <a:avLst/>
          <a:gdLst/>
          <a:ahLst/>
          <a:cxnLst/>
          <a:rect l="0" t="0" r="0" b="0"/>
          <a:pathLst>
            <a:path>
              <a:moveTo>
                <a:pt x="2690854" y="4603010"/>
              </a:moveTo>
              <a:arcTo wR="2316711" hR="2316711" stAng="4842370" swAng="11152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EE16DC-06EF-44CA-92D8-593FBACCF226}">
      <dsp:nvSpPr>
        <dsp:cNvPr id="0" name=""/>
        <dsp:cNvSpPr/>
      </dsp:nvSpPr>
      <dsp:spPr>
        <a:xfrm>
          <a:off x="2836151" y="4404185"/>
          <a:ext cx="1247016" cy="810560"/>
        </a:xfrm>
        <a:prstGeom prst="roundRect">
          <a:avLst/>
        </a:prstGeom>
        <a:solidFill>
          <a:schemeClr val="lt1"/>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rPr>
            <a:t>Travel Service provider</a:t>
          </a:r>
        </a:p>
      </dsp:txBody>
      <dsp:txXfrm>
        <a:off x="2875719" y="4443753"/>
        <a:ext cx="1167880" cy="731424"/>
      </dsp:txXfrm>
    </dsp:sp>
    <dsp:sp modelId="{F6611D3F-BAB6-4755-A7BA-2FEBB6D37151}">
      <dsp:nvSpPr>
        <dsp:cNvPr id="0" name=""/>
        <dsp:cNvSpPr/>
      </dsp:nvSpPr>
      <dsp:spPr>
        <a:xfrm>
          <a:off x="2148132" y="405470"/>
          <a:ext cx="4633422" cy="4633422"/>
        </a:xfrm>
        <a:custGeom>
          <a:avLst/>
          <a:gdLst/>
          <a:ahLst/>
          <a:cxnLst/>
          <a:rect l="0" t="0" r="0" b="0"/>
          <a:pathLst>
            <a:path>
              <a:moveTo>
                <a:pt x="716864" y="3992312"/>
              </a:moveTo>
              <a:arcTo wR="2316711" hR="2316711" stAng="8020506" swAng="13605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C42134-1791-4342-8689-DCFB426ADE3D}">
      <dsp:nvSpPr>
        <dsp:cNvPr id="0" name=""/>
        <dsp:cNvSpPr/>
      </dsp:nvSpPr>
      <dsp:spPr>
        <a:xfrm>
          <a:off x="1582708" y="2832418"/>
          <a:ext cx="1247016" cy="810560"/>
        </a:xfrm>
        <a:prstGeom prst="roundRect">
          <a:avLst/>
        </a:prstGeom>
        <a:solidFill>
          <a:schemeClr val="lt1"/>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accent2">
                  <a:lumMod val="50000"/>
                </a:schemeClr>
              </a:solidFill>
            </a:rPr>
            <a:t>MaaS</a:t>
          </a:r>
          <a:r>
            <a:rPr lang="en-US" sz="1600" kern="1200" dirty="0">
              <a:solidFill>
                <a:schemeClr val="accent2">
                  <a:lumMod val="50000"/>
                </a:schemeClr>
              </a:solidFill>
            </a:rPr>
            <a:t> Operator</a:t>
          </a:r>
          <a:endParaRPr lang="el-GR" sz="1600" kern="1200" dirty="0">
            <a:solidFill>
              <a:schemeClr val="accent2">
                <a:lumMod val="50000"/>
              </a:schemeClr>
            </a:solidFill>
          </a:endParaRPr>
        </a:p>
      </dsp:txBody>
      <dsp:txXfrm>
        <a:off x="1622276" y="2871986"/>
        <a:ext cx="1167880" cy="731424"/>
      </dsp:txXfrm>
    </dsp:sp>
    <dsp:sp modelId="{347E6A22-CE52-467B-8251-2D6C45A40083}">
      <dsp:nvSpPr>
        <dsp:cNvPr id="0" name=""/>
        <dsp:cNvSpPr/>
      </dsp:nvSpPr>
      <dsp:spPr>
        <a:xfrm>
          <a:off x="2148132" y="405470"/>
          <a:ext cx="4633422" cy="4633422"/>
        </a:xfrm>
        <a:custGeom>
          <a:avLst/>
          <a:gdLst/>
          <a:ahLst/>
          <a:cxnLst/>
          <a:rect l="0" t="0" r="0" b="0"/>
          <a:pathLst>
            <a:path>
              <a:moveTo>
                <a:pt x="2094" y="2415210"/>
              </a:moveTo>
              <a:arcTo wR="2316711" hR="2316711" stAng="10653794" swAng="17278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625EAD-E264-41BB-9F30-A865A4368750}">
      <dsp:nvSpPr>
        <dsp:cNvPr id="0" name=""/>
        <dsp:cNvSpPr/>
      </dsp:nvSpPr>
      <dsp:spPr>
        <a:xfrm>
          <a:off x="1951950" y="872455"/>
          <a:ext cx="1403230" cy="810560"/>
        </a:xfrm>
        <a:prstGeom prst="roundRect">
          <a:avLst/>
        </a:prstGeom>
        <a:solidFill>
          <a:schemeClr val="lt1"/>
        </a:solidFill>
        <a:ln w="12700" cap="flat" cmpd="sng" algn="ctr">
          <a:solidFill>
            <a:schemeClr val="tx1">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accent2">
                  <a:lumMod val="75000"/>
                </a:schemeClr>
              </a:solidFill>
              <a:effectLst>
                <a:outerShdw blurRad="38100" dist="25400" dir="5400000" algn="ctr" rotWithShape="0">
                  <a:srgbClr val="6E747A">
                    <a:alpha val="43000"/>
                  </a:srgbClr>
                </a:outerShdw>
              </a:effectLst>
            </a:rPr>
            <a:t>Traffic Management operator</a:t>
          </a:r>
          <a:endParaRPr lang="el-GR" sz="1600" b="0" kern="1200" cap="none" spc="0" dirty="0">
            <a:ln w="0"/>
            <a:solidFill>
              <a:schemeClr val="accent2">
                <a:lumMod val="75000"/>
              </a:schemeClr>
            </a:solidFill>
            <a:effectLst>
              <a:outerShdw blurRad="38100" dist="25400" dir="5400000" algn="ctr" rotWithShape="0">
                <a:srgbClr val="6E747A">
                  <a:alpha val="43000"/>
                </a:srgbClr>
              </a:outerShdw>
            </a:effectLst>
          </a:endParaRPr>
        </a:p>
      </dsp:txBody>
      <dsp:txXfrm>
        <a:off x="1991518" y="912023"/>
        <a:ext cx="1324094" cy="731424"/>
      </dsp:txXfrm>
    </dsp:sp>
    <dsp:sp modelId="{6D4121A2-7124-497F-9DC2-E4A1DE4D819D}">
      <dsp:nvSpPr>
        <dsp:cNvPr id="0" name=""/>
        <dsp:cNvSpPr/>
      </dsp:nvSpPr>
      <dsp:spPr>
        <a:xfrm>
          <a:off x="2148132" y="405470"/>
          <a:ext cx="4633422" cy="4633422"/>
        </a:xfrm>
        <a:custGeom>
          <a:avLst/>
          <a:gdLst/>
          <a:ahLst/>
          <a:cxnLst/>
          <a:rect l="0" t="0" r="0" b="0"/>
          <a:pathLst>
            <a:path>
              <a:moveTo>
                <a:pt x="928721" y="461816"/>
              </a:moveTo>
              <a:arcTo wR="2316711" hR="2316711" stAng="13991583" swAng="12588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6CFF6-0CAD-44CE-88DD-66729FC98351}">
      <dsp:nvSpPr>
        <dsp:cNvPr id="0" name=""/>
        <dsp:cNvSpPr/>
      </dsp:nvSpPr>
      <dsp:spPr>
        <a:xfrm>
          <a:off x="3841335" y="190"/>
          <a:ext cx="1247016" cy="810560"/>
        </a:xfrm>
        <a:prstGeom prst="roundRect">
          <a:avLst/>
        </a:prstGeom>
        <a:solidFill>
          <a:schemeClr val="lt1"/>
        </a:solidFill>
        <a:ln w="12700" cap="flat" cmpd="sng" algn="ctr">
          <a:solidFill>
            <a:schemeClr val="tx1">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accent2">
                  <a:lumMod val="75000"/>
                </a:schemeClr>
              </a:solidFill>
              <a:effectLst>
                <a:outerShdw blurRad="38100" dist="25400" dir="5400000" algn="ctr" rotWithShape="0">
                  <a:srgbClr val="6E747A">
                    <a:alpha val="43000"/>
                  </a:srgbClr>
                </a:outerShdw>
              </a:effectLst>
            </a:rPr>
            <a:t>Road Operator</a:t>
          </a:r>
          <a:endParaRPr lang="el-GR" sz="1600" b="0" kern="1200" cap="none" spc="0" dirty="0">
            <a:ln w="0"/>
            <a:solidFill>
              <a:schemeClr val="accent2">
                <a:lumMod val="75000"/>
              </a:schemeClr>
            </a:solidFill>
            <a:effectLst>
              <a:outerShdw blurRad="38100" dist="25400" dir="5400000" algn="ctr" rotWithShape="0">
                <a:srgbClr val="6E747A">
                  <a:alpha val="43000"/>
                </a:srgbClr>
              </a:outerShdw>
            </a:effectLst>
          </a:endParaRPr>
        </a:p>
      </dsp:txBody>
      <dsp:txXfrm>
        <a:off x="3880903" y="39758"/>
        <a:ext cx="1167880" cy="731424"/>
      </dsp:txXfrm>
    </dsp:sp>
    <dsp:sp modelId="{C1F86D32-2DDB-4196-9F29-A07E2DA52F29}">
      <dsp:nvSpPr>
        <dsp:cNvPr id="0" name=""/>
        <dsp:cNvSpPr/>
      </dsp:nvSpPr>
      <dsp:spPr>
        <a:xfrm>
          <a:off x="2148132" y="405470"/>
          <a:ext cx="4633422" cy="4633422"/>
        </a:xfrm>
        <a:custGeom>
          <a:avLst/>
          <a:gdLst/>
          <a:ahLst/>
          <a:cxnLst/>
          <a:rect l="0" t="0" r="0" b="0"/>
          <a:pathLst>
            <a:path>
              <a:moveTo>
                <a:pt x="2948503" y="87812"/>
              </a:moveTo>
              <a:arcTo wR="2316711" hR="2316711" stAng="17149538" swAng="12588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7197672-B708-4668-9A61-CAD892FCC497}">
      <dsp:nvSpPr>
        <dsp:cNvPr id="0" name=""/>
        <dsp:cNvSpPr/>
      </dsp:nvSpPr>
      <dsp:spPr>
        <a:xfrm>
          <a:off x="5652612" y="872455"/>
          <a:ext cx="1247016" cy="810560"/>
        </a:xfrm>
        <a:prstGeom prst="roundRect">
          <a:avLst/>
        </a:prstGeom>
        <a:solidFill>
          <a:schemeClr val="lt1"/>
        </a:solidFill>
        <a:ln w="12700" cap="flat" cmpd="sng" algn="ctr">
          <a:solidFill>
            <a:schemeClr val="tx1">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accent2">
                  <a:lumMod val="75000"/>
                </a:schemeClr>
              </a:solidFill>
              <a:effectLst>
                <a:outerShdw blurRad="38100" dist="25400" dir="5400000" algn="ctr" rotWithShape="0">
                  <a:srgbClr val="6E747A">
                    <a:alpha val="43000"/>
                  </a:srgbClr>
                </a:outerShdw>
              </a:effectLst>
            </a:rPr>
            <a:t>Traffic Service provider</a:t>
          </a:r>
          <a:endParaRPr lang="el-GR" sz="1600" b="0" kern="1200" cap="none" spc="0" dirty="0">
            <a:ln w="0"/>
            <a:solidFill>
              <a:schemeClr val="accent2">
                <a:lumMod val="75000"/>
              </a:schemeClr>
            </a:solidFill>
            <a:effectLst>
              <a:outerShdw blurRad="38100" dist="25400" dir="5400000" algn="ctr" rotWithShape="0">
                <a:srgbClr val="6E747A">
                  <a:alpha val="43000"/>
                </a:srgbClr>
              </a:outerShdw>
            </a:effectLst>
          </a:endParaRPr>
        </a:p>
      </dsp:txBody>
      <dsp:txXfrm>
        <a:off x="5692180" y="912023"/>
        <a:ext cx="1167880" cy="731424"/>
      </dsp:txXfrm>
    </dsp:sp>
    <dsp:sp modelId="{5E403B82-0D20-4412-998D-4B0A1BB36153}">
      <dsp:nvSpPr>
        <dsp:cNvPr id="0" name=""/>
        <dsp:cNvSpPr/>
      </dsp:nvSpPr>
      <dsp:spPr>
        <a:xfrm>
          <a:off x="2148132" y="405470"/>
          <a:ext cx="4633422" cy="4633422"/>
        </a:xfrm>
        <a:custGeom>
          <a:avLst/>
          <a:gdLst/>
          <a:ahLst/>
          <a:cxnLst/>
          <a:rect l="0" t="0" r="0" b="0"/>
          <a:pathLst>
            <a:path>
              <a:moveTo>
                <a:pt x="4392530" y="1288060"/>
              </a:moveTo>
              <a:arcTo wR="2316711" hR="2316711" stAng="20018385" swAng="17278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9F42FA-AD9D-412B-AE8D-6D11C7109DFF}">
      <dsp:nvSpPr>
        <dsp:cNvPr id="0" name=""/>
        <dsp:cNvSpPr/>
      </dsp:nvSpPr>
      <dsp:spPr>
        <a:xfrm>
          <a:off x="6099961" y="2832418"/>
          <a:ext cx="1247016" cy="810560"/>
        </a:xfrm>
        <a:prstGeom prst="roundRect">
          <a:avLst/>
        </a:prstGeom>
        <a:solidFill>
          <a:schemeClr val="lt1"/>
        </a:solidFill>
        <a:ln w="19050" cap="flat" cmpd="sng" algn="ctr">
          <a:solidFill>
            <a:schemeClr val="tx1">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600" kern="1200" dirty="0">
              <a:solidFill>
                <a:schemeClr val="accent2">
                  <a:lumMod val="50000"/>
                </a:schemeClr>
              </a:solidFill>
            </a:rPr>
            <a:t>Mobility Integration platform</a:t>
          </a:r>
          <a:endParaRPr lang="el-GR" sz="1600" kern="1200" dirty="0">
            <a:solidFill>
              <a:schemeClr val="accent2">
                <a:lumMod val="50000"/>
              </a:schemeClr>
            </a:solidFill>
          </a:endParaRPr>
        </a:p>
      </dsp:txBody>
      <dsp:txXfrm>
        <a:off x="6139529" y="2871986"/>
        <a:ext cx="1167880" cy="731424"/>
      </dsp:txXfrm>
    </dsp:sp>
    <dsp:sp modelId="{AFB63A9B-5F1F-4335-AE9A-1E92CEC0E17E}">
      <dsp:nvSpPr>
        <dsp:cNvPr id="0" name=""/>
        <dsp:cNvSpPr/>
      </dsp:nvSpPr>
      <dsp:spPr>
        <a:xfrm>
          <a:off x="2148132" y="405470"/>
          <a:ext cx="4633422" cy="4633422"/>
        </a:xfrm>
        <a:custGeom>
          <a:avLst/>
          <a:gdLst/>
          <a:ahLst/>
          <a:cxnLst/>
          <a:rect l="0" t="0" r="0" b="0"/>
          <a:pathLst>
            <a:path>
              <a:moveTo>
                <a:pt x="4438861" y="3246026"/>
              </a:moveTo>
              <a:arcTo wR="2316711" hR="2316711" stAng="1418952" swAng="13605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A68953-2D30-435D-91AA-8B50ED3F2A2C}">
      <dsp:nvSpPr>
        <dsp:cNvPr id="0" name=""/>
        <dsp:cNvSpPr/>
      </dsp:nvSpPr>
      <dsp:spPr>
        <a:xfrm>
          <a:off x="4846518" y="4404185"/>
          <a:ext cx="1247016" cy="810560"/>
        </a:xfrm>
        <a:prstGeom prst="roundRect">
          <a:avLst/>
        </a:prstGeom>
        <a:solidFill>
          <a:schemeClr val="lt1"/>
        </a:solidFill>
        <a:ln w="19050" cap="flat" cmpd="sng" algn="ctr">
          <a:solidFill>
            <a:schemeClr val="tx1">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rPr>
            <a:t>Mobility Operator </a:t>
          </a:r>
          <a:endParaRPr lang="el-GR" sz="1600" kern="1200" dirty="0">
            <a:solidFill>
              <a:schemeClr val="accent2">
                <a:lumMod val="50000"/>
              </a:schemeClr>
            </a:solidFill>
          </a:endParaRPr>
        </a:p>
      </dsp:txBody>
      <dsp:txXfrm>
        <a:off x="4886086" y="4443753"/>
        <a:ext cx="1167880" cy="731424"/>
      </dsp:txXfrm>
    </dsp:sp>
    <dsp:sp modelId="{F8C2A1B7-72C4-480C-968D-1DDBEE70E665}">
      <dsp:nvSpPr>
        <dsp:cNvPr id="0" name=""/>
        <dsp:cNvSpPr/>
      </dsp:nvSpPr>
      <dsp:spPr>
        <a:xfrm>
          <a:off x="2148132" y="405470"/>
          <a:ext cx="4633422" cy="4633422"/>
        </a:xfrm>
        <a:custGeom>
          <a:avLst/>
          <a:gdLst/>
          <a:ahLst/>
          <a:cxnLst/>
          <a:rect l="0" t="0" r="0" b="0"/>
          <a:pathLst>
            <a:path>
              <a:moveTo>
                <a:pt x="2690854" y="4603010"/>
              </a:moveTo>
              <a:arcTo wR="2316711" hR="2316711" stAng="4842370" swAng="11152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EE16DC-06EF-44CA-92D8-593FBACCF226}">
      <dsp:nvSpPr>
        <dsp:cNvPr id="0" name=""/>
        <dsp:cNvSpPr/>
      </dsp:nvSpPr>
      <dsp:spPr>
        <a:xfrm>
          <a:off x="2836151" y="4404185"/>
          <a:ext cx="1247016" cy="810560"/>
        </a:xfrm>
        <a:prstGeom prst="roundRect">
          <a:avLst/>
        </a:prstGeom>
        <a:solidFill>
          <a:schemeClr val="lt1"/>
        </a:solidFill>
        <a:ln w="19050" cap="flat" cmpd="sng" algn="ctr">
          <a:solidFill>
            <a:schemeClr val="tx1">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50000"/>
                </a:schemeClr>
              </a:solidFill>
            </a:rPr>
            <a:t>Travel Service provider</a:t>
          </a:r>
        </a:p>
      </dsp:txBody>
      <dsp:txXfrm>
        <a:off x="2875719" y="4443753"/>
        <a:ext cx="1167880" cy="731424"/>
      </dsp:txXfrm>
    </dsp:sp>
    <dsp:sp modelId="{F6611D3F-BAB6-4755-A7BA-2FEBB6D37151}">
      <dsp:nvSpPr>
        <dsp:cNvPr id="0" name=""/>
        <dsp:cNvSpPr/>
      </dsp:nvSpPr>
      <dsp:spPr>
        <a:xfrm>
          <a:off x="2148132" y="405470"/>
          <a:ext cx="4633422" cy="4633422"/>
        </a:xfrm>
        <a:custGeom>
          <a:avLst/>
          <a:gdLst/>
          <a:ahLst/>
          <a:cxnLst/>
          <a:rect l="0" t="0" r="0" b="0"/>
          <a:pathLst>
            <a:path>
              <a:moveTo>
                <a:pt x="716864" y="3992312"/>
              </a:moveTo>
              <a:arcTo wR="2316711" hR="2316711" stAng="8020506" swAng="13605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C42134-1791-4342-8689-DCFB426ADE3D}">
      <dsp:nvSpPr>
        <dsp:cNvPr id="0" name=""/>
        <dsp:cNvSpPr/>
      </dsp:nvSpPr>
      <dsp:spPr>
        <a:xfrm>
          <a:off x="1582708" y="2832418"/>
          <a:ext cx="1247016" cy="810560"/>
        </a:xfrm>
        <a:prstGeom prst="roundRect">
          <a:avLst/>
        </a:prstGeom>
        <a:solidFill>
          <a:schemeClr val="lt1"/>
        </a:solidFill>
        <a:ln w="19050" cap="flat" cmpd="sng" algn="ctr">
          <a:solidFill>
            <a:schemeClr val="tx1">
              <a:lumMod val="60000"/>
              <a:lumOff val="4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accent2">
                  <a:lumMod val="50000"/>
                </a:schemeClr>
              </a:solidFill>
            </a:rPr>
            <a:t>MaaS</a:t>
          </a:r>
          <a:r>
            <a:rPr lang="en-US" sz="1600" kern="1200" dirty="0">
              <a:solidFill>
                <a:schemeClr val="accent2">
                  <a:lumMod val="50000"/>
                </a:schemeClr>
              </a:solidFill>
            </a:rPr>
            <a:t> Operator</a:t>
          </a:r>
          <a:endParaRPr lang="el-GR" sz="1600" kern="1200" dirty="0">
            <a:solidFill>
              <a:schemeClr val="accent2">
                <a:lumMod val="50000"/>
              </a:schemeClr>
            </a:solidFill>
          </a:endParaRPr>
        </a:p>
      </dsp:txBody>
      <dsp:txXfrm>
        <a:off x="1622276" y="2871986"/>
        <a:ext cx="1167880" cy="731424"/>
      </dsp:txXfrm>
    </dsp:sp>
    <dsp:sp modelId="{347E6A22-CE52-467B-8251-2D6C45A40083}">
      <dsp:nvSpPr>
        <dsp:cNvPr id="0" name=""/>
        <dsp:cNvSpPr/>
      </dsp:nvSpPr>
      <dsp:spPr>
        <a:xfrm>
          <a:off x="2148132" y="405470"/>
          <a:ext cx="4633422" cy="4633422"/>
        </a:xfrm>
        <a:custGeom>
          <a:avLst/>
          <a:gdLst/>
          <a:ahLst/>
          <a:cxnLst/>
          <a:rect l="0" t="0" r="0" b="0"/>
          <a:pathLst>
            <a:path>
              <a:moveTo>
                <a:pt x="2094" y="2415210"/>
              </a:moveTo>
              <a:arcTo wR="2316711" hR="2316711" stAng="10653794" swAng="17278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625EAD-E264-41BB-9F30-A865A4368750}">
      <dsp:nvSpPr>
        <dsp:cNvPr id="0" name=""/>
        <dsp:cNvSpPr/>
      </dsp:nvSpPr>
      <dsp:spPr>
        <a:xfrm>
          <a:off x="1951950" y="872455"/>
          <a:ext cx="1403230" cy="810560"/>
        </a:xfrm>
        <a:prstGeom prst="roundRect">
          <a:avLst/>
        </a:prstGeom>
        <a:solidFill>
          <a:schemeClr val="lt1"/>
        </a:solidFill>
        <a:ln w="12700" cap="flat" cmpd="sng" algn="ctr">
          <a:solidFill>
            <a:schemeClr val="tx1">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accent2">
                  <a:lumMod val="75000"/>
                </a:schemeClr>
              </a:solidFill>
              <a:effectLst>
                <a:outerShdw blurRad="38100" dist="25400" dir="5400000" algn="ctr" rotWithShape="0">
                  <a:srgbClr val="6E747A">
                    <a:alpha val="43000"/>
                  </a:srgbClr>
                </a:outerShdw>
              </a:effectLst>
            </a:rPr>
            <a:t>Traffic Management operator</a:t>
          </a:r>
          <a:endParaRPr lang="el-GR" sz="1600" b="0" kern="1200" cap="none" spc="0" dirty="0">
            <a:ln w="0"/>
            <a:solidFill>
              <a:schemeClr val="accent2">
                <a:lumMod val="75000"/>
              </a:schemeClr>
            </a:solidFill>
            <a:effectLst>
              <a:outerShdw blurRad="38100" dist="25400" dir="5400000" algn="ctr" rotWithShape="0">
                <a:srgbClr val="6E747A">
                  <a:alpha val="43000"/>
                </a:srgbClr>
              </a:outerShdw>
            </a:effectLst>
          </a:endParaRPr>
        </a:p>
      </dsp:txBody>
      <dsp:txXfrm>
        <a:off x="1991518" y="912023"/>
        <a:ext cx="1324094" cy="731424"/>
      </dsp:txXfrm>
    </dsp:sp>
    <dsp:sp modelId="{6D4121A2-7124-497F-9DC2-E4A1DE4D819D}">
      <dsp:nvSpPr>
        <dsp:cNvPr id="0" name=""/>
        <dsp:cNvSpPr/>
      </dsp:nvSpPr>
      <dsp:spPr>
        <a:xfrm>
          <a:off x="2148132" y="405470"/>
          <a:ext cx="4633422" cy="4633422"/>
        </a:xfrm>
        <a:custGeom>
          <a:avLst/>
          <a:gdLst/>
          <a:ahLst/>
          <a:cxnLst/>
          <a:rect l="0" t="0" r="0" b="0"/>
          <a:pathLst>
            <a:path>
              <a:moveTo>
                <a:pt x="928721" y="461816"/>
              </a:moveTo>
              <a:arcTo wR="2316711" hR="2316711" stAng="13991583" swAng="12588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529C6FA9-E2FF-42AB-BF3D-7C82CD55CB1B}" type="datetimeFigureOut">
              <a:rPr lang="nl-NL" smtClean="0"/>
              <a:t>13-2-2023</a:t>
            </a:fld>
            <a:endParaRPr lang="nl-NL"/>
          </a:p>
        </p:txBody>
      </p:sp>
      <p:sp>
        <p:nvSpPr>
          <p:cNvPr id="4" name="Tijdelijke aanduiding voor voettekst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5B779B6B-49D1-4302-B3D2-F7A072EF491F}" type="slidenum">
              <a:rPr lang="nl-NL" smtClean="0"/>
              <a:t>‹N›</a:t>
            </a:fld>
            <a:endParaRPr lang="nl-NL"/>
          </a:p>
        </p:txBody>
      </p:sp>
    </p:spTree>
    <p:extLst>
      <p:ext uri="{BB962C8B-B14F-4D97-AF65-F5344CB8AC3E}">
        <p14:creationId xmlns:p14="http://schemas.microsoft.com/office/powerpoint/2010/main" val="319830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BE"/>
          </a:p>
        </p:txBody>
      </p:sp>
      <p:sp>
        <p:nvSpPr>
          <p:cNvPr id="3" name="Tijdelijke aanduiding voo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0341547-0309-42B1-AE80-078A44281AD5}" type="datetimeFigureOut">
              <a:rPr lang="nl-BE" smtClean="0"/>
              <a:t>13/02/2023</a:t>
            </a:fld>
            <a:endParaRPr lang="nl-BE"/>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nl-BE"/>
          </a:p>
        </p:txBody>
      </p:sp>
      <p:sp>
        <p:nvSpPr>
          <p:cNvPr id="5" name="Tijdelijke aanduiding voor notiti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D392070E-7CAA-4EF1-8FF6-79FCB73351E7}" type="slidenum">
              <a:rPr lang="nl-BE" smtClean="0"/>
              <a:t>‹N›</a:t>
            </a:fld>
            <a:endParaRPr lang="nl-BE"/>
          </a:p>
        </p:txBody>
      </p:sp>
    </p:spTree>
    <p:extLst>
      <p:ext uri="{BB962C8B-B14F-4D97-AF65-F5344CB8AC3E}">
        <p14:creationId xmlns:p14="http://schemas.microsoft.com/office/powerpoint/2010/main" val="292462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338">
              <a:defRPr/>
            </a:pPr>
            <a:fld id="{2D62598E-1B0A-4B9F-9B2A-256F04A15591}" type="slidenum">
              <a:rPr lang="en-GB">
                <a:solidFill>
                  <a:prstClr val="black"/>
                </a:solidFill>
                <a:latin typeface="Calibri" panose="020F0502020204030204"/>
              </a:rPr>
              <a:pPr defTabSz="966338">
                <a:defRPr/>
              </a:pPr>
              <a:t>33</a:t>
            </a:fld>
            <a:endParaRPr lang="en-GB">
              <a:solidFill>
                <a:prstClr val="black"/>
              </a:solidFill>
              <a:latin typeface="Calibri" panose="020F0502020204030204"/>
            </a:endParaRPr>
          </a:p>
        </p:txBody>
      </p:sp>
    </p:spTree>
    <p:extLst>
      <p:ext uri="{BB962C8B-B14F-4D97-AF65-F5344CB8AC3E}">
        <p14:creationId xmlns:p14="http://schemas.microsoft.com/office/powerpoint/2010/main" val="418268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209550" y="815975"/>
            <a:ext cx="7250113" cy="4078288"/>
          </a:xfrm>
        </p:spPr>
      </p:sp>
      <p:sp>
        <p:nvSpPr>
          <p:cNvPr id="3" name="Notes Placeholder 2"/>
          <p:cNvSpPr>
            <a:spLocks noGrp="1"/>
          </p:cNvSpPr>
          <p:nvPr>
            <p:ph type="body" idx="1"/>
          </p:nvPr>
        </p:nvSpPr>
        <p:spPr bwMode="auto"/>
        <p:txBody>
          <a:bodyPr/>
          <a:lstStyle/>
          <a:p>
            <a:pPr>
              <a:defRPr/>
            </a:pPr>
            <a:r>
              <a:rPr lang="en-GB" sz="1300" b="1">
                <a:latin typeface="Calibri"/>
                <a:ea typeface="Arial"/>
                <a:cs typeface="Arial"/>
              </a:rPr>
              <a:t>Traffic Management 2.0</a:t>
            </a:r>
            <a:endParaRPr lang="en-GB" sz="1300">
              <a:latin typeface="Calibri"/>
              <a:ea typeface="Arial"/>
              <a:cs typeface="Arial"/>
            </a:endParaRPr>
          </a:p>
          <a:p>
            <a:pPr>
              <a:defRPr/>
            </a:pPr>
            <a:r>
              <a:rPr lang="en-GB" sz="1300">
                <a:latin typeface="Calibri"/>
                <a:ea typeface="Arial"/>
                <a:cs typeface="Arial"/>
              </a:rPr>
              <a:t>Traffic Management has, in the past 7 years, been facing a large transformation, mainly pushed by the improvement of existing infrastructure (such as smart traffic lights and connected cameras), gradual introduction of new generation vehicles with increased connectivity between each other and to the infrastructure (thanks to 5G and the new C-ITS messages that permit a Vehicle-2-vehicle communication in real time for coordinated manoeuvres, for example for changing lanes), and by the development of new technological systems and procedures to better manage traffic operations and to offer new types of passenger and freight services. The rise of connected and automated driving is pushing for an evolution of Traffic Management systems.</a:t>
            </a:r>
            <a:endParaRPr lang="en-GB"/>
          </a:p>
          <a:p>
            <a:pPr>
              <a:defRPr/>
            </a:pPr>
            <a:endParaRPr lang="en-GB"/>
          </a:p>
          <a:p>
            <a:pPr>
              <a:defRPr/>
            </a:pPr>
            <a:r>
              <a:rPr lang="en-GB" sz="1300" b="1">
                <a:latin typeface="Calibri"/>
                <a:ea typeface="Arial"/>
                <a:cs typeface="Arial"/>
              </a:rPr>
              <a:t>Traffic Management 2.0 (TM2.0)</a:t>
            </a:r>
            <a:r>
              <a:rPr lang="en-GB" sz="1300">
                <a:latin typeface="Calibri"/>
                <a:ea typeface="Arial"/>
                <a:cs typeface="Arial"/>
              </a:rPr>
              <a:t>, stands for a collaborative concept for Traffic Management and Control between public and private partners and between vehicles and infrastructure. It is both a governance concept and a technology-based scheme of data sharing among traffic stakeholders.</a:t>
            </a:r>
            <a:endParaRPr lang="en-GB"/>
          </a:p>
          <a:p>
            <a:pPr>
              <a:defRPr/>
            </a:pPr>
            <a:endParaRPr lang="en-GB" sz="1300">
              <a:latin typeface="Calibri"/>
              <a:ea typeface="Arial"/>
              <a:cs typeface="Arial"/>
            </a:endParaRPr>
          </a:p>
          <a:p>
            <a:pPr>
              <a:defRPr/>
            </a:pPr>
            <a:r>
              <a:rPr lang="en-GB" sz="1300">
                <a:latin typeface="Calibri"/>
                <a:ea typeface="Arial"/>
                <a:cs typeface="Arial"/>
              </a:rPr>
              <a:t>The concept of TM2.0 is the evolution of current Traffic Management practices, which have, until recently, been mainly based on loop detectors (that detect vehicles e.g. at a traffic light) and static traffic data used by Traffic Management centres. TM2.0 concept is based on </a:t>
            </a:r>
            <a:r>
              <a:rPr lang="en-GB" sz="1300" b="1">
                <a:latin typeface="Calibri"/>
                <a:ea typeface="Arial"/>
                <a:cs typeface="Arial"/>
              </a:rPr>
              <a:t>integrated control loops</a:t>
            </a:r>
            <a:r>
              <a:rPr lang="en-GB" sz="1300">
                <a:latin typeface="Calibri"/>
                <a:ea typeface="Arial"/>
                <a:cs typeface="Arial"/>
              </a:rPr>
              <a:t>, as  </a:t>
            </a:r>
            <a:r>
              <a:rPr lang="en-GB" sz="1300" b="1">
                <a:latin typeface="Calibri"/>
                <a:ea typeface="Arial"/>
                <a:cs typeface="Arial"/>
              </a:rPr>
              <a:t>TM2.0 builds upon the deployment of connected vehicles and travellers to achieve convergence of mobility services and Traffic Management, combining actions of the individual travellers into a collective mobility system. This way, TM2.0 connects the innovative developments in the vehicle and on the road while improving the value of the service and at the same creating new business opportunities. </a:t>
            </a:r>
            <a:r>
              <a:rPr lang="en-GB" sz="1300">
                <a:latin typeface="Calibri"/>
                <a:ea typeface="Arial"/>
                <a:cs typeface="Arial"/>
              </a:rPr>
              <a:t>The aim of TM 2.0 is not to chose the win of the individual or the win of the collective. The aim is to bring a balance on the needs of all stakeholders (slide later) from the public and private sector and the User of course, into an equilibrium.</a:t>
            </a:r>
            <a:endParaRPr lang="en-GB" b="1"/>
          </a:p>
        </p:txBody>
      </p:sp>
      <p:sp>
        <p:nvSpPr>
          <p:cNvPr id="4" name="Slide Number Placeholder 3"/>
          <p:cNvSpPr>
            <a:spLocks noGrp="1"/>
          </p:cNvSpPr>
          <p:nvPr>
            <p:ph type="sldNum" sz="quarter" idx="10"/>
          </p:nvPr>
        </p:nvSpPr>
        <p:spPr bwMode="auto"/>
        <p:txBody>
          <a:bodyPr/>
          <a:lstStyle/>
          <a:p>
            <a:pPr defTabSz="966338">
              <a:defRPr/>
            </a:pPr>
            <a:fld id="{04797AB8-F17E-4206-8DF0-4A5BBD9D00FB}" type="slidenum">
              <a:rPr lang="en-US">
                <a:solidFill>
                  <a:prstClr val="black"/>
                </a:solidFill>
                <a:latin typeface="Calibri"/>
                <a:ea typeface="Arial"/>
                <a:cs typeface="Arial"/>
              </a:rPr>
              <a:pPr defTabSz="966338">
                <a:defRPr/>
              </a:pPr>
              <a:t>35</a:t>
            </a:fld>
            <a:endParaRPr lang="en-US">
              <a:solidFill>
                <a:prstClr val="black"/>
              </a:solidFill>
              <a:latin typeface="Calibri"/>
            </a:endParaRPr>
          </a:p>
        </p:txBody>
      </p:sp>
    </p:spTree>
    <p:extLst>
      <p:ext uri="{BB962C8B-B14F-4D97-AF65-F5344CB8AC3E}">
        <p14:creationId xmlns:p14="http://schemas.microsoft.com/office/powerpoint/2010/main" val="405834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8612" cy="3757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38">
              <a:defRPr/>
            </a:pPr>
            <a:fld id="{04797AB8-F17E-4206-8DF0-4A5BBD9D00FB}" type="slidenum">
              <a:rPr lang="en-US">
                <a:solidFill>
                  <a:prstClr val="black"/>
                </a:solidFill>
                <a:latin typeface="Calibri" panose="020F0502020204030204"/>
              </a:rPr>
              <a:pPr defTabSz="966338">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2876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38">
              <a:defRPr/>
            </a:pPr>
            <a:fld id="{F042054A-CDC2-4E44-818A-998250619D94}" type="slidenum">
              <a:rPr lang="en-US">
                <a:solidFill>
                  <a:prstClr val="black"/>
                </a:solidFill>
                <a:latin typeface="Calibri" panose="020F0502020204030204"/>
              </a:rPr>
              <a:pPr defTabSz="966338">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69425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59132-A857-48CA-9469-23875D70B7E1}"/>
              </a:ext>
            </a:extLst>
          </p:cNvPr>
          <p:cNvSpPr>
            <a:spLocks noGrp="1"/>
          </p:cNvSpPr>
          <p:nvPr>
            <p:ph type="ctrTitle" hasCustomPrompt="1"/>
          </p:nvPr>
        </p:nvSpPr>
        <p:spPr>
          <a:xfrm>
            <a:off x="1171977" y="1122363"/>
            <a:ext cx="9496023" cy="3411000"/>
          </a:xfrm>
        </p:spPr>
        <p:txBody>
          <a:bodyPr anchor="b"/>
          <a:lstStyle>
            <a:lvl1pPr algn="l">
              <a:defRPr sz="6000"/>
            </a:lvl1pPr>
          </a:lstStyle>
          <a:p>
            <a:r>
              <a:rPr lang="de-DE" err="1"/>
              <a:t>Presentation</a:t>
            </a:r>
            <a:r>
              <a:rPr lang="de-DE"/>
              <a:t> Title</a:t>
            </a:r>
          </a:p>
        </p:txBody>
      </p:sp>
      <p:sp>
        <p:nvSpPr>
          <p:cNvPr id="3" name="Untertitel 2">
            <a:extLst>
              <a:ext uri="{FF2B5EF4-FFF2-40B4-BE49-F238E27FC236}">
                <a16:creationId xmlns:a16="http://schemas.microsoft.com/office/drawing/2014/main" id="{E35DAB8E-06D2-4C56-B4A3-79CF67BEEEDE}"/>
              </a:ext>
            </a:extLst>
          </p:cNvPr>
          <p:cNvSpPr>
            <a:spLocks noGrp="1"/>
          </p:cNvSpPr>
          <p:nvPr>
            <p:ph type="subTitle" idx="1" hasCustomPrompt="1"/>
          </p:nvPr>
        </p:nvSpPr>
        <p:spPr>
          <a:xfrm>
            <a:off x="1171977" y="4533362"/>
            <a:ext cx="9496023" cy="12022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Subtitle</a:t>
            </a:r>
            <a:endParaRPr lang="de-DE"/>
          </a:p>
        </p:txBody>
      </p:sp>
      <p:sp>
        <p:nvSpPr>
          <p:cNvPr id="5" name="Fußzeilenplatzhalter 4">
            <a:extLst>
              <a:ext uri="{FF2B5EF4-FFF2-40B4-BE49-F238E27FC236}">
                <a16:creationId xmlns:a16="http://schemas.microsoft.com/office/drawing/2014/main" id="{56A67974-6CD5-4E46-8D66-4739303CAA79}"/>
              </a:ext>
            </a:extLst>
          </p:cNvPr>
          <p:cNvSpPr>
            <a:spLocks noGrp="1"/>
          </p:cNvSpPr>
          <p:nvPr>
            <p:ph type="ftr" sz="quarter" idx="11"/>
          </p:nvPr>
        </p:nvSpPr>
        <p:spPr/>
        <p:txBody>
          <a:bodyPr/>
          <a:lstStyle/>
          <a:p>
            <a:r>
              <a:rPr lang="de-DE" err="1"/>
              <a:t>Footer</a:t>
            </a:r>
            <a:endParaRPr lang="de-DE"/>
          </a:p>
        </p:txBody>
      </p:sp>
      <p:sp>
        <p:nvSpPr>
          <p:cNvPr id="6" name="Foliennummernplatzhalter 5">
            <a:extLst>
              <a:ext uri="{FF2B5EF4-FFF2-40B4-BE49-F238E27FC236}">
                <a16:creationId xmlns:a16="http://schemas.microsoft.com/office/drawing/2014/main" id="{9F5C9531-37C9-4D89-8BE7-BC644F1C3343}"/>
              </a:ext>
            </a:extLst>
          </p:cNvPr>
          <p:cNvSpPr>
            <a:spLocks noGrp="1"/>
          </p:cNvSpPr>
          <p:nvPr>
            <p:ph type="sldNum" sz="quarter" idx="12"/>
          </p:nvPr>
        </p:nvSpPr>
        <p:spPr/>
        <p:txBody>
          <a:bodyPr/>
          <a:lstStyle/>
          <a:p>
            <a:fld id="{FE24B2EC-0750-4D8F-84A5-845840A88C57}" type="slidenum">
              <a:rPr lang="de-DE" smtClean="0"/>
              <a:t>‹N›</a:t>
            </a:fld>
            <a:endParaRPr lang="de-DE"/>
          </a:p>
        </p:txBody>
      </p:sp>
    </p:spTree>
    <p:extLst>
      <p:ext uri="{BB962C8B-B14F-4D97-AF65-F5344CB8AC3E}">
        <p14:creationId xmlns:p14="http://schemas.microsoft.com/office/powerpoint/2010/main" val="24242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ranspor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10/10/2019</a:t>
            </a:r>
            <a:endParaRPr lang="en-GB" dirty="0"/>
          </a:p>
        </p:txBody>
      </p:sp>
      <p:sp>
        <p:nvSpPr>
          <p:cNvPr id="7" name="Footer Placeholder 6"/>
          <p:cNvSpPr>
            <a:spLocks noGrp="1"/>
          </p:cNvSpPr>
          <p:nvPr>
            <p:ph type="ftr" sz="quarter" idx="15"/>
          </p:nvPr>
        </p:nvSpPr>
        <p:spPr bwMode="gray"/>
        <p:txBody>
          <a:bodyPr/>
          <a:lstStyle/>
          <a:p>
            <a:r>
              <a:rPr lang="fr-BE"/>
              <a:t>SC-WG InPs                  @ERTICO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‹N›</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Transport</a:t>
            </a:r>
            <a:br>
              <a:rPr lang="en-US" dirty="0"/>
            </a:br>
            <a:r>
              <a:rPr lang="en-US" dirty="0"/>
              <a:t>&amp; Logistics</a:t>
            </a:r>
            <a:endParaRPr lang="en-GB" dirty="0"/>
          </a:p>
        </p:txBody>
      </p:sp>
      <p:sp>
        <p:nvSpPr>
          <p:cNvPr id="10"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928658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Driving">
    <p:spTree>
      <p:nvGrpSpPr>
        <p:cNvPr id="1" name=""/>
        <p:cNvGrpSpPr/>
        <p:nvPr/>
      </p:nvGrpSpPr>
      <p:grpSpPr>
        <a:xfrm>
          <a:off x="0" y="0"/>
          <a:ext cx="0" cy="0"/>
          <a:chOff x="0" y="0"/>
          <a:chExt cx="0" cy="0"/>
        </a:xfrm>
      </p:grpSpPr>
      <p:sp>
        <p:nvSpPr>
          <p:cNvPr id="9"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10/10/2019</a:t>
            </a:r>
            <a:endParaRPr lang="en-GB" dirty="0"/>
          </a:p>
        </p:txBody>
      </p:sp>
      <p:sp>
        <p:nvSpPr>
          <p:cNvPr id="7" name="Footer Placeholder 6"/>
          <p:cNvSpPr>
            <a:spLocks noGrp="1"/>
          </p:cNvSpPr>
          <p:nvPr>
            <p:ph type="ftr" sz="quarter" idx="15"/>
          </p:nvPr>
        </p:nvSpPr>
        <p:spPr bwMode="gray"/>
        <p:txBody>
          <a:bodyPr/>
          <a:lstStyle/>
          <a:p>
            <a:r>
              <a:rPr lang="fr-BE"/>
              <a:t>SC-WG InPs                  @ERTICO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‹N›</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Connected and</a:t>
            </a:r>
            <a:br>
              <a:rPr lang="en-US" dirty="0"/>
            </a:br>
            <a:r>
              <a:rPr lang="en-US" dirty="0"/>
              <a:t>Automated Driving</a:t>
            </a:r>
            <a:endParaRPr lang="en-GB" dirty="0"/>
          </a:p>
        </p:txBody>
      </p:sp>
    </p:spTree>
    <p:extLst>
      <p:ext uri="{BB962C8B-B14F-4D97-AF65-F5344CB8AC3E}">
        <p14:creationId xmlns:p14="http://schemas.microsoft.com/office/powerpoint/2010/main" val="258389424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Urban Mobility">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10/10/2019</a:t>
            </a:r>
            <a:endParaRPr lang="en-GB" dirty="0"/>
          </a:p>
        </p:txBody>
      </p:sp>
      <p:sp>
        <p:nvSpPr>
          <p:cNvPr id="7" name="Footer Placeholder 6"/>
          <p:cNvSpPr>
            <a:spLocks noGrp="1"/>
          </p:cNvSpPr>
          <p:nvPr>
            <p:ph type="ftr" sz="quarter" idx="15"/>
          </p:nvPr>
        </p:nvSpPr>
        <p:spPr bwMode="gray"/>
        <p:txBody>
          <a:bodyPr/>
          <a:lstStyle/>
          <a:p>
            <a:r>
              <a:rPr lang="fr-BE"/>
              <a:t>SC-WG InPs                  @ERTICO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‹N›</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Urban</a:t>
            </a:r>
            <a:br>
              <a:rPr lang="en-US" dirty="0"/>
            </a:br>
            <a:r>
              <a:rPr lang="en-US" dirty="0"/>
              <a:t>Mobility</a:t>
            </a:r>
            <a:endParaRPr lang="en-GB" dirty="0"/>
          </a:p>
        </p:txBody>
      </p:sp>
      <p:sp>
        <p:nvSpPr>
          <p:cNvPr id="9"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3269489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6033674"/>
            <a:ext cx="4136400" cy="824326"/>
          </a:xfrm>
          <a:prstGeom prst="rect">
            <a:avLst/>
          </a:prstGeom>
        </p:spPr>
      </p:pic>
      <p:sp>
        <p:nvSpPr>
          <p:cNvPr id="11" name="Date Placeholder 10"/>
          <p:cNvSpPr>
            <a:spLocks noGrp="1"/>
          </p:cNvSpPr>
          <p:nvPr>
            <p:ph type="dt" sz="half" idx="10"/>
          </p:nvPr>
        </p:nvSpPr>
        <p:spPr bwMode="gray"/>
        <p:txBody>
          <a:bodyPr/>
          <a:lstStyle/>
          <a:p>
            <a:r>
              <a:rPr lang="en-US"/>
              <a:t>10/10/2019</a:t>
            </a:r>
            <a:endParaRPr lang="en-GB" dirty="0"/>
          </a:p>
        </p:txBody>
      </p:sp>
      <p:sp>
        <p:nvSpPr>
          <p:cNvPr id="12" name="Footer Placeholder 11"/>
          <p:cNvSpPr>
            <a:spLocks noGrp="1"/>
          </p:cNvSpPr>
          <p:nvPr>
            <p:ph type="ftr" sz="quarter" idx="11"/>
          </p:nvPr>
        </p:nvSpPr>
        <p:spPr bwMode="gray"/>
        <p:txBody>
          <a:bodyPr/>
          <a:lstStyle/>
          <a:p>
            <a:r>
              <a:rPr lang="fr-BE"/>
              <a:t>SC-WG InPs                  @ERTICO | ERTICO.COM</a:t>
            </a:r>
            <a:endParaRPr lang="en-GB" dirty="0"/>
          </a:p>
        </p:txBody>
      </p:sp>
      <p:sp>
        <p:nvSpPr>
          <p:cNvPr id="13" name="Slide Number Placeholder 12"/>
          <p:cNvSpPr>
            <a:spLocks noGrp="1"/>
          </p:cNvSpPr>
          <p:nvPr>
            <p:ph type="sldNum" sz="quarter" idx="12"/>
          </p:nvPr>
        </p:nvSpPr>
        <p:spPr bwMode="gray"/>
        <p:txBody>
          <a:bodyPr/>
          <a:lstStyle/>
          <a:p>
            <a:fld id="{D111156B-CF7C-4127-A427-D73B3D97ED30}" type="slidenum">
              <a:rPr lang="en-GB" smtClean="0"/>
              <a:pPr/>
              <a:t>‹N›</a:t>
            </a:fld>
            <a:endParaRPr lang="en-GB" dirty="0"/>
          </a:p>
        </p:txBody>
      </p:sp>
      <p:sp>
        <p:nvSpPr>
          <p:cNvPr id="14" name="Title 13"/>
          <p:cNvSpPr>
            <a:spLocks noGrp="1"/>
          </p:cNvSpPr>
          <p:nvPr>
            <p:ph type="title"/>
          </p:nvPr>
        </p:nvSpPr>
        <p:spPr bwMode="gray">
          <a:xfrm>
            <a:off x="827997" y="216000"/>
            <a:ext cx="11160003" cy="1325563"/>
          </a:xfrm>
        </p:spPr>
        <p:txBody>
          <a:bodyPr/>
          <a:lstStyle/>
          <a:p>
            <a:r>
              <a:rPr lang="en-US"/>
              <a:t>Click to edit Master title style</a:t>
            </a:r>
            <a:endParaRPr lang="en-GB"/>
          </a:p>
        </p:txBody>
      </p:sp>
      <p:sp>
        <p:nvSpPr>
          <p:cNvPr id="18" name="Text Placeholder 17"/>
          <p:cNvSpPr>
            <a:spLocks noGrp="1"/>
          </p:cNvSpPr>
          <p:nvPr>
            <p:ph type="body" sz="quarter" idx="13"/>
          </p:nvPr>
        </p:nvSpPr>
        <p:spPr bwMode="gray">
          <a:xfrm>
            <a:off x="827996" y="1584000"/>
            <a:ext cx="5400000" cy="460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15"/>
          </p:nvPr>
        </p:nvSpPr>
        <p:spPr bwMode="gray">
          <a:xfrm>
            <a:off x="6407999" y="1584000"/>
            <a:ext cx="5580000" cy="460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088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bwMode="gray">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a:ln>
            <a:noFill/>
          </a:ln>
        </p:spPr>
      </p:pic>
    </p:spTree>
    <p:extLst>
      <p:ext uri="{BB962C8B-B14F-4D97-AF65-F5344CB8AC3E}">
        <p14:creationId xmlns:p14="http://schemas.microsoft.com/office/powerpoint/2010/main" val="337163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Tokyo, 06/11/2019</a:t>
            </a:r>
            <a:endParaRPr lang="en-GB"/>
          </a:p>
        </p:txBody>
      </p:sp>
      <p:sp>
        <p:nvSpPr>
          <p:cNvPr id="5" name="Footer Placeholder 4"/>
          <p:cNvSpPr>
            <a:spLocks noGrp="1"/>
          </p:cNvSpPr>
          <p:nvPr>
            <p:ph type="ftr" sz="quarter" idx="11"/>
          </p:nvPr>
        </p:nvSpPr>
        <p:spPr/>
        <p:txBody>
          <a:bodyPr/>
          <a:lstStyle/>
          <a:p>
            <a:r>
              <a:rPr lang="en-GB"/>
              <a:t>@ERTICO | ERTICO.COM</a:t>
            </a:r>
          </a:p>
        </p:txBody>
      </p:sp>
      <p:sp>
        <p:nvSpPr>
          <p:cNvPr id="6" name="Slide Number Placeholder 5"/>
          <p:cNvSpPr>
            <a:spLocks noGrp="1"/>
          </p:cNvSpPr>
          <p:nvPr>
            <p:ph type="sldNum" sz="quarter" idx="12"/>
          </p:nvPr>
        </p:nvSpPr>
        <p:spPr/>
        <p:txBody>
          <a:bodyPr/>
          <a:lstStyle/>
          <a:p>
            <a:fld id="{0E75E49E-0CB5-4C1C-9A1A-5E2F5E3528BE}" type="slidenum">
              <a:rPr lang="en-GB" smtClean="0"/>
              <a:t>‹N›</a:t>
            </a:fld>
            <a:endParaRPr lang="en-GB"/>
          </a:p>
        </p:txBody>
      </p:sp>
    </p:spTree>
    <p:extLst>
      <p:ext uri="{BB962C8B-B14F-4D97-AF65-F5344CB8AC3E}">
        <p14:creationId xmlns:p14="http://schemas.microsoft.com/office/powerpoint/2010/main" val="4268047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1"/>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4548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17514645-1426-49C6-BCAD-133F66BB1527}" type="datetimeFigureOut">
              <a:rPr lang="en-US" smtClean="0"/>
              <a:t>2/13/2023</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1C52281-549C-4277-8916-C99B9378E5C8}" type="slidenum">
              <a:rPr lang="en-US" smtClean="0"/>
              <a:t>‹N›</a:t>
            </a:fld>
            <a:endParaRPr lang="en-US"/>
          </a:p>
        </p:txBody>
      </p:sp>
    </p:spTree>
    <p:extLst>
      <p:ext uri="{BB962C8B-B14F-4D97-AF65-F5344CB8AC3E}">
        <p14:creationId xmlns:p14="http://schemas.microsoft.com/office/powerpoint/2010/main" val="84251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B9C5-92E3-44E3-A14C-4DBD880A6B64}"/>
              </a:ext>
            </a:extLst>
          </p:cNvPr>
          <p:cNvSpPr>
            <a:spLocks noGrp="1"/>
          </p:cNvSpPr>
          <p:nvPr>
            <p:ph type="title" hasCustomPrompt="1"/>
          </p:nvPr>
        </p:nvSpPr>
        <p:spPr/>
        <p:txBody>
          <a:bodyPr/>
          <a:lstStyle>
            <a:lvl1pPr>
              <a:defRPr>
                <a:latin typeface="Gill Sans MT" panose="020B0502020104020203" pitchFamily="34" charset="0"/>
                <a:ea typeface="Malgun Gothic" panose="020B0503020000020004" pitchFamily="34" charset="-127"/>
              </a:defRPr>
            </a:lvl1pPr>
          </a:lstStyle>
          <a:p>
            <a:r>
              <a:rPr lang="de-DE"/>
              <a:t>Slide title</a:t>
            </a:r>
          </a:p>
        </p:txBody>
      </p:sp>
      <p:sp>
        <p:nvSpPr>
          <p:cNvPr id="3" name="Inhaltsplatzhalter 2">
            <a:extLst>
              <a:ext uri="{FF2B5EF4-FFF2-40B4-BE49-F238E27FC236}">
                <a16:creationId xmlns:a16="http://schemas.microsoft.com/office/drawing/2014/main" id="{9BD149D7-37B9-462D-A722-BD71B8D49499}"/>
              </a:ext>
            </a:extLst>
          </p:cNvPr>
          <p:cNvSpPr>
            <a:spLocks noGrp="1"/>
          </p:cNvSpPr>
          <p:nvPr>
            <p:ph idx="1"/>
          </p:nvPr>
        </p:nvSpPr>
        <p:spPr/>
        <p:txBody>
          <a:bodyPr>
            <a:normAutofit/>
          </a:bodyPr>
          <a:lstStyle>
            <a:lvl1pPr marL="432000" indent="-432000">
              <a:buClr>
                <a:schemeClr val="bg2"/>
              </a:buClr>
              <a:buFont typeface="Calibri" panose="020F0502020204030204" pitchFamily="34" charset="0"/>
              <a:buChar char="●"/>
              <a:defRPr sz="3600">
                <a:latin typeface="Gill Sans MT" panose="020B0502020104020203" pitchFamily="34" charset="0"/>
                <a:ea typeface="Malgun Gothic" panose="020B0503020000020004" pitchFamily="34" charset="-127"/>
              </a:defRPr>
            </a:lvl1pPr>
            <a:lvl2pPr marL="792000" indent="-432000">
              <a:buClr>
                <a:schemeClr val="bg2"/>
              </a:buClr>
              <a:buFont typeface="Calibri" panose="020F0502020204030204" pitchFamily="34" charset="0"/>
              <a:buChar char="●"/>
              <a:defRPr sz="2800">
                <a:latin typeface="Gill Sans MT" panose="020B0502020104020203" pitchFamily="34" charset="0"/>
                <a:ea typeface="Malgun Gothic" panose="020B0503020000020004" pitchFamily="34" charset="-127"/>
              </a:defRPr>
            </a:lvl2pPr>
            <a:lvl3pPr marL="1080000" indent="-432000">
              <a:buClr>
                <a:schemeClr val="bg2"/>
              </a:buClr>
              <a:buFont typeface="Calibri" panose="020F0502020204030204" pitchFamily="34" charset="0"/>
              <a:buChar char="●"/>
              <a:defRPr sz="2400">
                <a:latin typeface="Gill Sans MT" panose="020B0502020104020203" pitchFamily="34" charset="0"/>
                <a:ea typeface="Malgun Gothic" panose="020B0503020000020004" pitchFamily="34" charset="-127"/>
              </a:defRPr>
            </a:lvl3pPr>
            <a:lvl4pPr marL="1440000" indent="-432000">
              <a:buClr>
                <a:schemeClr val="bg2"/>
              </a:buClr>
              <a:buFont typeface="Calibri" panose="020F0502020204030204" pitchFamily="34" charset="0"/>
              <a:buChar char="●"/>
              <a:defRPr sz="2000">
                <a:latin typeface="Gill Sans MT" panose="020B0502020104020203" pitchFamily="34" charset="0"/>
                <a:ea typeface="Malgun Gothic" panose="020B0503020000020004" pitchFamily="34" charset="-127"/>
              </a:defRPr>
            </a:lvl4pPr>
            <a:lvl5pPr marL="1800000" indent="-432000">
              <a:buClr>
                <a:schemeClr val="bg2"/>
              </a:buClr>
              <a:buFont typeface="Calibri" panose="020F0502020204030204" pitchFamily="34" charset="0"/>
              <a:buChar char="●"/>
              <a:defRPr sz="2000">
                <a:latin typeface="Gill Sans MT" panose="020B0502020104020203" pitchFamily="34" charset="0"/>
                <a:ea typeface="Malgun Gothic" panose="020B0503020000020004" pitchFamily="34" charset="-127"/>
              </a:defRPr>
            </a:lvl5pPr>
          </a:lstStyle>
          <a:p>
            <a:pPr lvl="0"/>
            <a:r>
              <a:rPr lang="de-DE"/>
              <a:t>Mastertextformat bearbeiten</a:t>
            </a:r>
          </a:p>
          <a:p>
            <a:pPr lvl="1"/>
            <a:r>
              <a:rPr lang="de-DE"/>
              <a:t>Zweite Ebene </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6FB8D69F-B06D-4DF4-939C-39FCA4B478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FA9534-FCE2-485C-96F7-919CB2ADF2A4}"/>
              </a:ext>
            </a:extLst>
          </p:cNvPr>
          <p:cNvSpPr>
            <a:spLocks noGrp="1"/>
          </p:cNvSpPr>
          <p:nvPr>
            <p:ph type="sldNum" sz="quarter" idx="12"/>
          </p:nvPr>
        </p:nvSpPr>
        <p:spPr/>
        <p:txBody>
          <a:bodyPr/>
          <a:lstStyle/>
          <a:p>
            <a:fld id="{FE24B2EC-0750-4D8F-84A5-845840A88C57}" type="slidenum">
              <a:rPr lang="de-DE" smtClean="0"/>
              <a:t>‹N›</a:t>
            </a:fld>
            <a:endParaRPr lang="de-DE"/>
          </a:p>
        </p:txBody>
      </p:sp>
      <p:pic>
        <p:nvPicPr>
          <p:cNvPr id="9" name="Grafik 8">
            <a:extLst>
              <a:ext uri="{FF2B5EF4-FFF2-40B4-BE49-F238E27FC236}">
                <a16:creationId xmlns:a16="http://schemas.microsoft.com/office/drawing/2014/main" id="{B6BCA626-13DD-45BF-BC73-38FA3B1F03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66519" y="6093446"/>
            <a:ext cx="1053530" cy="798857"/>
          </a:xfrm>
          <a:prstGeom prst="rect">
            <a:avLst/>
          </a:prstGeom>
        </p:spPr>
      </p:pic>
    </p:spTree>
    <p:extLst>
      <p:ext uri="{BB962C8B-B14F-4D97-AF65-F5344CB8AC3E}">
        <p14:creationId xmlns:p14="http://schemas.microsoft.com/office/powerpoint/2010/main" val="307369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FF126-365C-44A9-8126-29FEF2592A01}"/>
              </a:ext>
            </a:extLst>
          </p:cNvPr>
          <p:cNvSpPr>
            <a:spLocks noGrp="1"/>
          </p:cNvSpPr>
          <p:nvPr>
            <p:ph type="title" hasCustomPrompt="1"/>
          </p:nvPr>
        </p:nvSpPr>
        <p:spPr>
          <a:xfrm>
            <a:off x="831850" y="1709738"/>
            <a:ext cx="10515600" cy="2852737"/>
          </a:xfrm>
        </p:spPr>
        <p:txBody>
          <a:bodyPr anchor="b"/>
          <a:lstStyle>
            <a:lvl1pPr>
              <a:defRPr sz="6000"/>
            </a:lvl1pPr>
          </a:lstStyle>
          <a:p>
            <a:r>
              <a:rPr lang="de-DE" err="1"/>
              <a:t>Presentation</a:t>
            </a:r>
            <a:r>
              <a:rPr lang="de-DE"/>
              <a:t> title </a:t>
            </a:r>
          </a:p>
        </p:txBody>
      </p:sp>
      <p:sp>
        <p:nvSpPr>
          <p:cNvPr id="3" name="Textplatzhalter 2">
            <a:extLst>
              <a:ext uri="{FF2B5EF4-FFF2-40B4-BE49-F238E27FC236}">
                <a16:creationId xmlns:a16="http://schemas.microsoft.com/office/drawing/2014/main" id="{4D38480D-BA2B-4506-AEDE-656A9F25E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57B218F6-A803-4ECE-9EA3-2888141AC579}"/>
              </a:ext>
            </a:extLst>
          </p:cNvPr>
          <p:cNvSpPr>
            <a:spLocks noGrp="1"/>
          </p:cNvSpPr>
          <p:nvPr>
            <p:ph type="ftr" sz="quarter" idx="11"/>
          </p:nvPr>
        </p:nvSpPr>
        <p:spPr/>
        <p:txBody>
          <a:bodyPr/>
          <a:lstStyle/>
          <a:p>
            <a:r>
              <a:rPr lang="de-DE" err="1"/>
              <a:t>Footer</a:t>
            </a:r>
            <a:endParaRPr lang="de-DE"/>
          </a:p>
        </p:txBody>
      </p:sp>
      <p:sp>
        <p:nvSpPr>
          <p:cNvPr id="6" name="Foliennummernplatzhalter 5">
            <a:extLst>
              <a:ext uri="{FF2B5EF4-FFF2-40B4-BE49-F238E27FC236}">
                <a16:creationId xmlns:a16="http://schemas.microsoft.com/office/drawing/2014/main" id="{CA20B3F6-A461-4A06-BE42-6254D3322C68}"/>
              </a:ext>
            </a:extLst>
          </p:cNvPr>
          <p:cNvSpPr>
            <a:spLocks noGrp="1"/>
          </p:cNvSpPr>
          <p:nvPr>
            <p:ph type="sldNum" sz="quarter" idx="12"/>
          </p:nvPr>
        </p:nvSpPr>
        <p:spPr/>
        <p:txBody>
          <a:bodyPr/>
          <a:lstStyle/>
          <a:p>
            <a:fld id="{FE24B2EC-0750-4D8F-84A5-845840A88C57}" type="slidenum">
              <a:rPr lang="de-DE" smtClean="0"/>
              <a:t>‹N›</a:t>
            </a:fld>
            <a:endParaRPr lang="de-DE"/>
          </a:p>
        </p:txBody>
      </p:sp>
    </p:spTree>
    <p:extLst>
      <p:ext uri="{BB962C8B-B14F-4D97-AF65-F5344CB8AC3E}">
        <p14:creationId xmlns:p14="http://schemas.microsoft.com/office/powerpoint/2010/main" val="275098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6E9DB-20D1-4161-83E1-F6AF366A8926}"/>
              </a:ext>
            </a:extLst>
          </p:cNvPr>
          <p:cNvSpPr>
            <a:spLocks noGrp="1"/>
          </p:cNvSpPr>
          <p:nvPr>
            <p:ph type="title" hasCustomPrompt="1"/>
          </p:nvPr>
        </p:nvSpPr>
        <p:spPr/>
        <p:txBody>
          <a:bodyPr/>
          <a:lstStyle>
            <a:lvl1pPr>
              <a:defRPr/>
            </a:lvl1pPr>
          </a:lstStyle>
          <a:p>
            <a:r>
              <a:rPr lang="de-DE"/>
              <a:t>Slide title</a:t>
            </a:r>
          </a:p>
        </p:txBody>
      </p:sp>
      <p:sp>
        <p:nvSpPr>
          <p:cNvPr id="5" name="Foliennummernplatzhalter 4">
            <a:extLst>
              <a:ext uri="{FF2B5EF4-FFF2-40B4-BE49-F238E27FC236}">
                <a16:creationId xmlns:a16="http://schemas.microsoft.com/office/drawing/2014/main" id="{14A59A0A-7AB0-466B-B603-63BCCA8BAAA9}"/>
              </a:ext>
            </a:extLst>
          </p:cNvPr>
          <p:cNvSpPr>
            <a:spLocks noGrp="1"/>
          </p:cNvSpPr>
          <p:nvPr>
            <p:ph type="sldNum" sz="quarter" idx="12"/>
          </p:nvPr>
        </p:nvSpPr>
        <p:spPr/>
        <p:txBody>
          <a:bodyPr/>
          <a:lstStyle/>
          <a:p>
            <a:fld id="{FE24B2EC-0750-4D8F-84A5-845840A88C57}" type="slidenum">
              <a:rPr lang="de-DE" smtClean="0"/>
              <a:t>‹N›</a:t>
            </a:fld>
            <a:endParaRPr lang="de-DE"/>
          </a:p>
        </p:txBody>
      </p:sp>
      <p:pic>
        <p:nvPicPr>
          <p:cNvPr id="6" name="Grafik 5">
            <a:extLst>
              <a:ext uri="{FF2B5EF4-FFF2-40B4-BE49-F238E27FC236}">
                <a16:creationId xmlns:a16="http://schemas.microsoft.com/office/drawing/2014/main" id="{69375EAC-9C98-4190-9687-6F09F2B4A1B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66519" y="6093446"/>
            <a:ext cx="1053530" cy="798857"/>
          </a:xfrm>
          <a:prstGeom prst="rect">
            <a:avLst/>
          </a:prstGeom>
        </p:spPr>
      </p:pic>
    </p:spTree>
    <p:extLst>
      <p:ext uri="{BB962C8B-B14F-4D97-AF65-F5344CB8AC3E}">
        <p14:creationId xmlns:p14="http://schemas.microsoft.com/office/powerpoint/2010/main" val="160728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827998" y="1976795"/>
            <a:ext cx="8280000" cy="23876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827998" y="4456470"/>
            <a:ext cx="8280000" cy="9116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6" name="Text Placeholder 25"/>
          <p:cNvSpPr>
            <a:spLocks noGrp="1"/>
          </p:cNvSpPr>
          <p:nvPr>
            <p:ph type="body" sz="quarter" idx="11"/>
          </p:nvPr>
        </p:nvSpPr>
        <p:spPr bwMode="gray">
          <a:xfrm>
            <a:off x="827998" y="5516225"/>
            <a:ext cx="8280000" cy="688569"/>
          </a:xfrm>
        </p:spPr>
        <p:txBody>
          <a:bodyPr anchor="b">
            <a:noAutofit/>
          </a:bodyPr>
          <a:lstStyle>
            <a:lvl1pPr>
              <a:defRPr sz="1800">
                <a:solidFill>
                  <a:schemeClr val="bg1"/>
                </a:solidFill>
              </a:defRPr>
            </a:lvl1pPr>
            <a:lvl2pPr>
              <a:defRPr sz="1800"/>
            </a:lvl2pPr>
            <a:lvl3pPr>
              <a:defRPr sz="1800"/>
            </a:lvl3pPr>
            <a:lvl4pPr>
              <a:defRPr sz="1800"/>
            </a:lvl4pPr>
            <a:lvl5pPr>
              <a:defRPr sz="1800"/>
            </a:lvl5pPr>
          </a:lstStyle>
          <a:p>
            <a:pPr lvl="0"/>
            <a:r>
              <a:rPr lang="en-US" dirty="0"/>
              <a:t>Click to edit Master text styles</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900153" y="195408"/>
            <a:ext cx="3291847" cy="2130556"/>
          </a:xfrm>
          <a:prstGeom prst="rect">
            <a:avLst/>
          </a:prstGeom>
        </p:spPr>
      </p:pic>
    </p:spTree>
    <p:extLst>
      <p:ext uri="{BB962C8B-B14F-4D97-AF65-F5344CB8AC3E}">
        <p14:creationId xmlns:p14="http://schemas.microsoft.com/office/powerpoint/2010/main" val="131805279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6033674"/>
            <a:ext cx="4136400" cy="824326"/>
          </a:xfrm>
          <a:prstGeom prst="rect">
            <a:avLst/>
          </a:prstGeom>
        </p:spPr>
      </p:pic>
      <p:sp>
        <p:nvSpPr>
          <p:cNvPr id="3" name="Content Placeholder 2"/>
          <p:cNvSpPr>
            <a:spLocks noGrp="1"/>
          </p:cNvSpPr>
          <p:nvPr>
            <p:ph idx="1"/>
          </p:nvPr>
        </p:nvSpPr>
        <p:spPr bwMode="gray"/>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10"/>
          </p:nvPr>
        </p:nvSpPr>
        <p:spPr bwMode="gray"/>
        <p:txBody>
          <a:bodyPr/>
          <a:lstStyle/>
          <a:p>
            <a:r>
              <a:rPr lang="en-US"/>
              <a:t>10/10/2019</a:t>
            </a:r>
            <a:endParaRPr lang="en-GB" dirty="0"/>
          </a:p>
        </p:txBody>
      </p:sp>
      <p:sp>
        <p:nvSpPr>
          <p:cNvPr id="15" name="Footer Placeholder 14"/>
          <p:cNvSpPr>
            <a:spLocks noGrp="1"/>
          </p:cNvSpPr>
          <p:nvPr>
            <p:ph type="ftr" sz="quarter" idx="11"/>
          </p:nvPr>
        </p:nvSpPr>
        <p:spPr bwMode="gray"/>
        <p:txBody>
          <a:bodyPr/>
          <a:lstStyle/>
          <a:p>
            <a:r>
              <a:rPr lang="fr-BE"/>
              <a:t>SC-WG InPs                  @ERTICO | ERTICO.COM</a:t>
            </a:r>
            <a:endParaRPr lang="en-GB" dirty="0"/>
          </a:p>
        </p:txBody>
      </p:sp>
      <p:sp>
        <p:nvSpPr>
          <p:cNvPr id="16" name="Slide Number Placeholder 15"/>
          <p:cNvSpPr>
            <a:spLocks noGrp="1"/>
          </p:cNvSpPr>
          <p:nvPr>
            <p:ph type="sldNum" sz="quarter" idx="12"/>
          </p:nvPr>
        </p:nvSpPr>
        <p:spPr bwMode="gray"/>
        <p:txBody>
          <a:bodyPr/>
          <a:lstStyle/>
          <a:p>
            <a:fld id="{D111156B-CF7C-4127-A427-D73B3D97ED30}" type="slidenum">
              <a:rPr lang="en-GB" smtClean="0"/>
              <a:pPr/>
              <a:t>‹N›</a:t>
            </a:fld>
            <a:endParaRPr lang="en-GB" dirty="0"/>
          </a:p>
        </p:txBody>
      </p:sp>
      <p:sp>
        <p:nvSpPr>
          <p:cNvPr id="17" name="Title 16"/>
          <p:cNvSpPr>
            <a:spLocks noGrp="1"/>
          </p:cNvSpPr>
          <p:nvPr>
            <p:ph type="title"/>
          </p:nvPr>
        </p:nvSpPr>
        <p:spPr bwMode="gray"/>
        <p:txBody>
          <a:bodyPr>
            <a:normAutofit/>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31210686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Content">
    <p:bg bwMode="gray">
      <p:bgPr>
        <a:solidFill>
          <a:schemeClr val="tx1"/>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bwMode="gray">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BE" dirty="0"/>
              <a:t>Click </a:t>
            </a:r>
            <a:r>
              <a:rPr lang="fr-BE" dirty="0" err="1"/>
              <a:t>icon</a:t>
            </a:r>
            <a:r>
              <a:rPr lang="fr-BE" dirty="0"/>
              <a:t> to </a:t>
            </a:r>
            <a:r>
              <a:rPr lang="fr-BE" dirty="0" err="1"/>
              <a:t>add</a:t>
            </a:r>
            <a:r>
              <a:rPr lang="fr-BE" dirty="0"/>
              <a:t> </a:t>
            </a:r>
            <a:r>
              <a:rPr lang="fr-BE" dirty="0" err="1"/>
              <a:t>picture</a:t>
            </a:r>
            <a:endParaRPr lang="en-GB" dirty="0"/>
          </a:p>
        </p:txBody>
      </p:sp>
      <p:sp>
        <p:nvSpPr>
          <p:cNvPr id="3" name="Content Placeholder 2"/>
          <p:cNvSpPr>
            <a:spLocks noGrp="1"/>
          </p:cNvSpPr>
          <p:nvPr>
            <p:ph idx="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10"/>
          </p:nvPr>
        </p:nvSpPr>
        <p:spPr bwMode="gray"/>
        <p:txBody>
          <a:bodyPr/>
          <a:lstStyle>
            <a:lvl1pPr>
              <a:defRPr>
                <a:solidFill>
                  <a:schemeClr val="bg1"/>
                </a:solidFill>
              </a:defRPr>
            </a:lvl1pPr>
          </a:lstStyle>
          <a:p>
            <a:r>
              <a:rPr lang="en-US"/>
              <a:t>10/10/2019</a:t>
            </a:r>
            <a:endParaRPr lang="en-GB" dirty="0"/>
          </a:p>
        </p:txBody>
      </p:sp>
      <p:sp>
        <p:nvSpPr>
          <p:cNvPr id="15" name="Footer Placeholder 14"/>
          <p:cNvSpPr>
            <a:spLocks noGrp="1"/>
          </p:cNvSpPr>
          <p:nvPr>
            <p:ph type="ftr" sz="quarter" idx="11"/>
          </p:nvPr>
        </p:nvSpPr>
        <p:spPr bwMode="gray"/>
        <p:txBody>
          <a:bodyPr/>
          <a:lstStyle>
            <a:lvl1pPr>
              <a:defRPr>
                <a:solidFill>
                  <a:schemeClr val="bg1"/>
                </a:solidFill>
              </a:defRPr>
            </a:lvl1pPr>
          </a:lstStyle>
          <a:p>
            <a:r>
              <a:rPr lang="fr-BE"/>
              <a:t>SC-WG InPs                  @ERTICO | ERTICO.COM</a:t>
            </a:r>
            <a:endParaRPr lang="en-GB" dirty="0"/>
          </a:p>
        </p:txBody>
      </p:sp>
      <p:sp>
        <p:nvSpPr>
          <p:cNvPr id="16" name="Slide Number Placeholder 15"/>
          <p:cNvSpPr>
            <a:spLocks noGrp="1"/>
          </p:cNvSpPr>
          <p:nvPr>
            <p:ph type="sldNum" sz="quarter" idx="12"/>
          </p:nvPr>
        </p:nvSpPr>
        <p:spPr bwMode="gray"/>
        <p:txBody>
          <a:bodyPr/>
          <a:lstStyle>
            <a:lvl1pPr>
              <a:defRPr>
                <a:solidFill>
                  <a:schemeClr val="bg1"/>
                </a:solidFill>
              </a:defRPr>
            </a:lvl1pPr>
          </a:lstStyle>
          <a:p>
            <a:fld id="{D111156B-CF7C-4127-A427-D73B3D97ED30}" type="slidenum">
              <a:rPr lang="en-GB" smtClean="0"/>
              <a:pPr/>
              <a:t>‹N›</a:t>
            </a:fld>
            <a:endParaRPr lang="en-GB" dirty="0"/>
          </a:p>
        </p:txBody>
      </p:sp>
      <p:sp>
        <p:nvSpPr>
          <p:cNvPr id="17" name="Title 16"/>
          <p:cNvSpPr>
            <a:spLocks noGrp="1"/>
          </p:cNvSpPr>
          <p:nvPr>
            <p:ph type="title"/>
          </p:nvPr>
        </p:nvSpPr>
        <p:spPr bwMode="gray"/>
        <p:txBody>
          <a:bodyPr>
            <a:normAutofit/>
          </a:bodyPr>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312278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6033674"/>
            <a:ext cx="4136400" cy="824326"/>
          </a:xfrm>
          <a:prstGeom prst="rect">
            <a:avLst/>
          </a:prstGeom>
        </p:spPr>
      </p:pic>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10/10/2019</a:t>
            </a:r>
            <a:endParaRPr lang="en-GB" dirty="0"/>
          </a:p>
        </p:txBody>
      </p:sp>
      <p:sp>
        <p:nvSpPr>
          <p:cNvPr id="7" name="Footer Placeholder 6"/>
          <p:cNvSpPr>
            <a:spLocks noGrp="1"/>
          </p:cNvSpPr>
          <p:nvPr>
            <p:ph type="ftr" sz="quarter" idx="15"/>
          </p:nvPr>
        </p:nvSpPr>
        <p:spPr bwMode="gray"/>
        <p:txBody>
          <a:bodyPr/>
          <a:lstStyle/>
          <a:p>
            <a:r>
              <a:rPr lang="fr-BE"/>
              <a:t>SC-WG InPs                  @ERTICO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‹N›</a:t>
            </a:fld>
            <a:endParaRPr lang="en-GB" dirty="0"/>
          </a:p>
        </p:txBody>
      </p:sp>
      <p:sp>
        <p:nvSpPr>
          <p:cNvPr id="14" name="Title 13"/>
          <p:cNvSpPr>
            <a:spLocks noGrp="1"/>
          </p:cNvSpPr>
          <p:nvPr>
            <p:ph type="title"/>
          </p:nvPr>
        </p:nvSpPr>
        <p:spPr bwMode="gray">
          <a:xfrm>
            <a:off x="827998" y="216000"/>
            <a:ext cx="5400000" cy="13255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9473790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Clean Mobility">
    <p:spTree>
      <p:nvGrpSpPr>
        <p:cNvPr id="1" name=""/>
        <p:cNvGrpSpPr/>
        <p:nvPr/>
      </p:nvGrpSpPr>
      <p:grpSpPr>
        <a:xfrm>
          <a:off x="0" y="0"/>
          <a:ext cx="0" cy="0"/>
          <a:chOff x="0" y="0"/>
          <a:chExt cx="0" cy="0"/>
        </a:xfrm>
      </p:grpSpPr>
      <p:sp>
        <p:nvSpPr>
          <p:cNvPr id="16" name="Freeform 5"/>
          <p:cNvSpPr>
            <a:spLocks noEditPoints="1"/>
          </p:cNvSpPr>
          <p:nvPr userDrawn="1"/>
        </p:nvSpPr>
        <p:spPr bwMode="gray">
          <a:xfrm>
            <a:off x="0" y="5999162"/>
            <a:ext cx="4137025" cy="858838"/>
          </a:xfrm>
          <a:custGeom>
            <a:avLst/>
            <a:gdLst>
              <a:gd name="T0" fmla="*/ 0 w 1343"/>
              <a:gd name="T1" fmla="*/ 117 h 276"/>
              <a:gd name="T2" fmla="*/ 272 w 1343"/>
              <a:gd name="T3" fmla="*/ 265 h 276"/>
              <a:gd name="T4" fmla="*/ 142 w 1343"/>
              <a:gd name="T5" fmla="*/ 170 h 276"/>
              <a:gd name="T6" fmla="*/ 29 w 1343"/>
              <a:gd name="T7" fmla="*/ 140 h 276"/>
              <a:gd name="T8" fmla="*/ 1058 w 1343"/>
              <a:gd name="T9" fmla="*/ 275 h 276"/>
              <a:gd name="T10" fmla="*/ 0 w 1343"/>
              <a:gd name="T11" fmla="*/ 216 h 276"/>
              <a:gd name="T12" fmla="*/ 30 w 1343"/>
              <a:gd name="T13" fmla="*/ 209 h 276"/>
              <a:gd name="T14" fmla="*/ 14 w 1343"/>
              <a:gd name="T15" fmla="*/ 166 h 276"/>
              <a:gd name="T16" fmla="*/ 219 w 1343"/>
              <a:gd name="T17" fmla="*/ 263 h 276"/>
              <a:gd name="T18" fmla="*/ 0 w 1343"/>
              <a:gd name="T19" fmla="*/ 187 h 276"/>
              <a:gd name="T20" fmla="*/ 212 w 1343"/>
              <a:gd name="T21" fmla="*/ 275 h 276"/>
              <a:gd name="T22" fmla="*/ 785 w 1343"/>
              <a:gd name="T23" fmla="*/ 163 h 276"/>
              <a:gd name="T24" fmla="*/ 591 w 1343"/>
              <a:gd name="T25" fmla="*/ 227 h 276"/>
              <a:gd name="T26" fmla="*/ 512 w 1343"/>
              <a:gd name="T27" fmla="*/ 240 h 276"/>
              <a:gd name="T28" fmla="*/ 119 w 1343"/>
              <a:gd name="T29" fmla="*/ 40 h 276"/>
              <a:gd name="T30" fmla="*/ 297 w 1343"/>
              <a:gd name="T31" fmla="*/ 189 h 276"/>
              <a:gd name="T32" fmla="*/ 20 w 1343"/>
              <a:gd name="T33" fmla="*/ 41 h 276"/>
              <a:gd name="T34" fmla="*/ 154 w 1343"/>
              <a:gd name="T35" fmla="*/ 98 h 276"/>
              <a:gd name="T36" fmla="*/ 117 w 1343"/>
              <a:gd name="T37" fmla="*/ 84 h 276"/>
              <a:gd name="T38" fmla="*/ 29 w 1343"/>
              <a:gd name="T39" fmla="*/ 67 h 276"/>
              <a:gd name="T40" fmla="*/ 255 w 1343"/>
              <a:gd name="T41" fmla="*/ 221 h 276"/>
              <a:gd name="T42" fmla="*/ 0 w 1343"/>
              <a:gd name="T43" fmla="*/ 100 h 276"/>
              <a:gd name="T44" fmla="*/ 387 w 1343"/>
              <a:gd name="T45" fmla="*/ 261 h 276"/>
              <a:gd name="T46" fmla="*/ 432 w 1343"/>
              <a:gd name="T47" fmla="*/ 258 h 276"/>
              <a:gd name="T48" fmla="*/ 519 w 1343"/>
              <a:gd name="T49" fmla="*/ 275 h 276"/>
              <a:gd name="T50" fmla="*/ 557 w 1343"/>
              <a:gd name="T51" fmla="*/ 262 h 276"/>
              <a:gd name="T52" fmla="*/ 586 w 1343"/>
              <a:gd name="T53" fmla="*/ 268 h 276"/>
              <a:gd name="T54" fmla="*/ 661 w 1343"/>
              <a:gd name="T55" fmla="*/ 264 h 276"/>
              <a:gd name="T56" fmla="*/ 711 w 1343"/>
              <a:gd name="T57" fmla="*/ 275 h 276"/>
              <a:gd name="T58" fmla="*/ 761 w 1343"/>
              <a:gd name="T59" fmla="*/ 254 h 276"/>
              <a:gd name="T60" fmla="*/ 1230 w 1343"/>
              <a:gd name="T61" fmla="*/ 269 h 276"/>
              <a:gd name="T62" fmla="*/ 939 w 1343"/>
              <a:gd name="T63" fmla="*/ 230 h 276"/>
              <a:gd name="T64" fmla="*/ 1045 w 1343"/>
              <a:gd name="T65" fmla="*/ 220 h 276"/>
              <a:gd name="T66" fmla="*/ 972 w 1343"/>
              <a:gd name="T67" fmla="*/ 193 h 276"/>
              <a:gd name="T68" fmla="*/ 1020 w 1343"/>
              <a:gd name="T69" fmla="*/ 186 h 276"/>
              <a:gd name="T70" fmla="*/ 1005 w 1343"/>
              <a:gd name="T71" fmla="*/ 155 h 276"/>
              <a:gd name="T72" fmla="*/ 1005 w 1343"/>
              <a:gd name="T73" fmla="*/ 150 h 276"/>
              <a:gd name="T74" fmla="*/ 1304 w 1343"/>
              <a:gd name="T75" fmla="*/ 232 h 276"/>
              <a:gd name="T76" fmla="*/ 1149 w 1343"/>
              <a:gd name="T77" fmla="*/ 91 h 276"/>
              <a:gd name="T78" fmla="*/ 747 w 1343"/>
              <a:gd name="T79" fmla="*/ 202 h 276"/>
              <a:gd name="T80" fmla="*/ 687 w 1343"/>
              <a:gd name="T81" fmla="*/ 211 h 276"/>
              <a:gd name="T82" fmla="*/ 671 w 1343"/>
              <a:gd name="T83" fmla="*/ 218 h 276"/>
              <a:gd name="T84" fmla="*/ 352 w 1343"/>
              <a:gd name="T85" fmla="*/ 220 h 276"/>
              <a:gd name="T86" fmla="*/ 423 w 1343"/>
              <a:gd name="T87" fmla="*/ 253 h 276"/>
              <a:gd name="T88" fmla="*/ 438 w 1343"/>
              <a:gd name="T89" fmla="*/ 256 h 276"/>
              <a:gd name="T90" fmla="*/ 479 w 1343"/>
              <a:gd name="T91" fmla="*/ 249 h 276"/>
              <a:gd name="T92" fmla="*/ 510 w 1343"/>
              <a:gd name="T93" fmla="*/ 256 h 276"/>
              <a:gd name="T94" fmla="*/ 567 w 1343"/>
              <a:gd name="T95" fmla="*/ 242 h 276"/>
              <a:gd name="T96" fmla="*/ 555 w 1343"/>
              <a:gd name="T97" fmla="*/ 256 h 276"/>
              <a:gd name="T98" fmla="*/ 579 w 1343"/>
              <a:gd name="T99" fmla="*/ 240 h 276"/>
              <a:gd name="T100" fmla="*/ 623 w 1343"/>
              <a:gd name="T101" fmla="*/ 233 h 276"/>
              <a:gd name="T102" fmla="*/ 657 w 1343"/>
              <a:gd name="T103" fmla="*/ 234 h 276"/>
              <a:gd name="T104" fmla="*/ 719 w 1343"/>
              <a:gd name="T105" fmla="*/ 243 h 276"/>
              <a:gd name="T106" fmla="*/ 773 w 1343"/>
              <a:gd name="T107" fmla="*/ 220 h 276"/>
              <a:gd name="T108" fmla="*/ 777 w 1343"/>
              <a:gd name="T109" fmla="*/ 213 h 276"/>
              <a:gd name="T110" fmla="*/ 768 w 1343"/>
              <a:gd name="T111" fmla="*/ 184 h 276"/>
              <a:gd name="T112" fmla="*/ 814 w 1343"/>
              <a:gd name="T113" fmla="*/ 157 h 276"/>
              <a:gd name="T114" fmla="*/ 161 w 1343"/>
              <a:gd name="T115" fmla="*/ 275 h 276"/>
              <a:gd name="T116" fmla="*/ 100 w 1343"/>
              <a:gd name="T117"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3" h="276">
                <a:moveTo>
                  <a:pt x="194" y="195"/>
                </a:moveTo>
                <a:cubicBezTo>
                  <a:pt x="183" y="184"/>
                  <a:pt x="171" y="172"/>
                  <a:pt x="159" y="161"/>
                </a:cubicBezTo>
                <a:cubicBezTo>
                  <a:pt x="150" y="153"/>
                  <a:pt x="142" y="147"/>
                  <a:pt x="134" y="141"/>
                </a:cubicBezTo>
                <a:cubicBezTo>
                  <a:pt x="103" y="120"/>
                  <a:pt x="73" y="110"/>
                  <a:pt x="44" y="110"/>
                </a:cubicBezTo>
                <a:cubicBezTo>
                  <a:pt x="39" y="110"/>
                  <a:pt x="33" y="110"/>
                  <a:pt x="28" y="111"/>
                </a:cubicBezTo>
                <a:cubicBezTo>
                  <a:pt x="24" y="111"/>
                  <a:pt x="20" y="112"/>
                  <a:pt x="16" y="113"/>
                </a:cubicBezTo>
                <a:cubicBezTo>
                  <a:pt x="11" y="114"/>
                  <a:pt x="5" y="116"/>
                  <a:pt x="0" y="117"/>
                </a:cubicBezTo>
                <a:cubicBezTo>
                  <a:pt x="0" y="123"/>
                  <a:pt x="0" y="123"/>
                  <a:pt x="0" y="123"/>
                </a:cubicBezTo>
                <a:cubicBezTo>
                  <a:pt x="6" y="121"/>
                  <a:pt x="11" y="119"/>
                  <a:pt x="17" y="118"/>
                </a:cubicBezTo>
                <a:cubicBezTo>
                  <a:pt x="21" y="117"/>
                  <a:pt x="25" y="116"/>
                  <a:pt x="29" y="116"/>
                </a:cubicBezTo>
                <a:cubicBezTo>
                  <a:pt x="62" y="111"/>
                  <a:pt x="96" y="121"/>
                  <a:pt x="131" y="145"/>
                </a:cubicBezTo>
                <a:cubicBezTo>
                  <a:pt x="139" y="151"/>
                  <a:pt x="147" y="157"/>
                  <a:pt x="156" y="165"/>
                </a:cubicBezTo>
                <a:cubicBezTo>
                  <a:pt x="168" y="176"/>
                  <a:pt x="179" y="187"/>
                  <a:pt x="190" y="199"/>
                </a:cubicBezTo>
                <a:cubicBezTo>
                  <a:pt x="214" y="223"/>
                  <a:pt x="237" y="247"/>
                  <a:pt x="272" y="265"/>
                </a:cubicBezTo>
                <a:cubicBezTo>
                  <a:pt x="280" y="269"/>
                  <a:pt x="288" y="272"/>
                  <a:pt x="295" y="275"/>
                </a:cubicBezTo>
                <a:cubicBezTo>
                  <a:pt x="309" y="275"/>
                  <a:pt x="309" y="275"/>
                  <a:pt x="309" y="275"/>
                </a:cubicBezTo>
                <a:cubicBezTo>
                  <a:pt x="298" y="272"/>
                  <a:pt x="286" y="267"/>
                  <a:pt x="274" y="260"/>
                </a:cubicBezTo>
                <a:cubicBezTo>
                  <a:pt x="240" y="243"/>
                  <a:pt x="217" y="220"/>
                  <a:pt x="194" y="195"/>
                </a:cubicBezTo>
                <a:close/>
                <a:moveTo>
                  <a:pt x="206" y="229"/>
                </a:moveTo>
                <a:cubicBezTo>
                  <a:pt x="195" y="217"/>
                  <a:pt x="183" y="204"/>
                  <a:pt x="169" y="191"/>
                </a:cubicBezTo>
                <a:cubicBezTo>
                  <a:pt x="159" y="183"/>
                  <a:pt x="151" y="176"/>
                  <a:pt x="142" y="170"/>
                </a:cubicBezTo>
                <a:cubicBezTo>
                  <a:pt x="108" y="146"/>
                  <a:pt x="75" y="135"/>
                  <a:pt x="42" y="135"/>
                </a:cubicBezTo>
                <a:cubicBezTo>
                  <a:pt x="37" y="135"/>
                  <a:pt x="33" y="135"/>
                  <a:pt x="28" y="135"/>
                </a:cubicBezTo>
                <a:cubicBezTo>
                  <a:pt x="23" y="136"/>
                  <a:pt x="19" y="136"/>
                  <a:pt x="15" y="137"/>
                </a:cubicBezTo>
                <a:cubicBezTo>
                  <a:pt x="10" y="138"/>
                  <a:pt x="5" y="139"/>
                  <a:pt x="0" y="140"/>
                </a:cubicBezTo>
                <a:cubicBezTo>
                  <a:pt x="0" y="145"/>
                  <a:pt x="0" y="145"/>
                  <a:pt x="0" y="145"/>
                </a:cubicBezTo>
                <a:cubicBezTo>
                  <a:pt x="5" y="144"/>
                  <a:pt x="10" y="143"/>
                  <a:pt x="16" y="142"/>
                </a:cubicBezTo>
                <a:cubicBezTo>
                  <a:pt x="20" y="141"/>
                  <a:pt x="24" y="141"/>
                  <a:pt x="29" y="140"/>
                </a:cubicBezTo>
                <a:cubicBezTo>
                  <a:pt x="65" y="137"/>
                  <a:pt x="102" y="148"/>
                  <a:pt x="139" y="174"/>
                </a:cubicBezTo>
                <a:cubicBezTo>
                  <a:pt x="148" y="180"/>
                  <a:pt x="156" y="187"/>
                  <a:pt x="166" y="195"/>
                </a:cubicBezTo>
                <a:cubicBezTo>
                  <a:pt x="179" y="207"/>
                  <a:pt x="191" y="220"/>
                  <a:pt x="203" y="233"/>
                </a:cubicBezTo>
                <a:cubicBezTo>
                  <a:pt x="217" y="248"/>
                  <a:pt x="230" y="262"/>
                  <a:pt x="246" y="275"/>
                </a:cubicBezTo>
                <a:cubicBezTo>
                  <a:pt x="254" y="275"/>
                  <a:pt x="254" y="275"/>
                  <a:pt x="254" y="275"/>
                </a:cubicBezTo>
                <a:cubicBezTo>
                  <a:pt x="236" y="261"/>
                  <a:pt x="221" y="246"/>
                  <a:pt x="206" y="229"/>
                </a:cubicBezTo>
                <a:close/>
                <a:moveTo>
                  <a:pt x="1058" y="275"/>
                </a:moveTo>
                <a:cubicBezTo>
                  <a:pt x="1189" y="275"/>
                  <a:pt x="1189" y="275"/>
                  <a:pt x="1189" y="275"/>
                </a:cubicBezTo>
                <a:cubicBezTo>
                  <a:pt x="1150" y="271"/>
                  <a:pt x="1106" y="272"/>
                  <a:pt x="1058" y="275"/>
                </a:cubicBezTo>
                <a:close/>
                <a:moveTo>
                  <a:pt x="30" y="209"/>
                </a:moveTo>
                <a:cubicBezTo>
                  <a:pt x="29" y="209"/>
                  <a:pt x="28" y="209"/>
                  <a:pt x="27" y="209"/>
                </a:cubicBezTo>
                <a:cubicBezTo>
                  <a:pt x="21" y="209"/>
                  <a:pt x="16" y="209"/>
                  <a:pt x="11" y="210"/>
                </a:cubicBezTo>
                <a:cubicBezTo>
                  <a:pt x="7" y="210"/>
                  <a:pt x="4" y="210"/>
                  <a:pt x="0" y="211"/>
                </a:cubicBezTo>
                <a:cubicBezTo>
                  <a:pt x="0" y="216"/>
                  <a:pt x="0" y="216"/>
                  <a:pt x="0" y="216"/>
                </a:cubicBezTo>
                <a:cubicBezTo>
                  <a:pt x="4" y="215"/>
                  <a:pt x="8" y="215"/>
                  <a:pt x="11" y="214"/>
                </a:cubicBezTo>
                <a:cubicBezTo>
                  <a:pt x="16" y="214"/>
                  <a:pt x="22" y="214"/>
                  <a:pt x="28" y="214"/>
                </a:cubicBezTo>
                <a:cubicBezTo>
                  <a:pt x="74" y="213"/>
                  <a:pt x="120" y="228"/>
                  <a:pt x="164" y="260"/>
                </a:cubicBezTo>
                <a:cubicBezTo>
                  <a:pt x="171" y="265"/>
                  <a:pt x="177" y="270"/>
                  <a:pt x="184" y="275"/>
                </a:cubicBezTo>
                <a:cubicBezTo>
                  <a:pt x="191" y="275"/>
                  <a:pt x="191" y="275"/>
                  <a:pt x="191" y="275"/>
                </a:cubicBezTo>
                <a:cubicBezTo>
                  <a:pt x="183" y="268"/>
                  <a:pt x="175" y="262"/>
                  <a:pt x="167" y="256"/>
                </a:cubicBezTo>
                <a:cubicBezTo>
                  <a:pt x="123" y="224"/>
                  <a:pt x="77" y="209"/>
                  <a:pt x="30" y="209"/>
                </a:cubicBezTo>
                <a:close/>
                <a:moveTo>
                  <a:pt x="179" y="222"/>
                </a:moveTo>
                <a:cubicBezTo>
                  <a:pt x="169" y="213"/>
                  <a:pt x="160" y="205"/>
                  <a:pt x="150" y="198"/>
                </a:cubicBezTo>
                <a:cubicBezTo>
                  <a:pt x="110" y="170"/>
                  <a:pt x="68" y="157"/>
                  <a:pt x="28" y="160"/>
                </a:cubicBezTo>
                <a:cubicBezTo>
                  <a:pt x="24" y="160"/>
                  <a:pt x="19" y="160"/>
                  <a:pt x="14" y="161"/>
                </a:cubicBezTo>
                <a:cubicBezTo>
                  <a:pt x="9" y="162"/>
                  <a:pt x="5" y="163"/>
                  <a:pt x="0" y="163"/>
                </a:cubicBezTo>
                <a:cubicBezTo>
                  <a:pt x="0" y="168"/>
                  <a:pt x="0" y="168"/>
                  <a:pt x="0" y="168"/>
                </a:cubicBezTo>
                <a:cubicBezTo>
                  <a:pt x="5" y="168"/>
                  <a:pt x="9" y="167"/>
                  <a:pt x="14" y="166"/>
                </a:cubicBezTo>
                <a:cubicBezTo>
                  <a:pt x="20" y="165"/>
                  <a:pt x="24" y="165"/>
                  <a:pt x="28" y="165"/>
                </a:cubicBezTo>
                <a:cubicBezTo>
                  <a:pt x="68" y="162"/>
                  <a:pt x="108" y="175"/>
                  <a:pt x="147" y="202"/>
                </a:cubicBezTo>
                <a:cubicBezTo>
                  <a:pt x="157" y="209"/>
                  <a:pt x="166" y="216"/>
                  <a:pt x="176" y="225"/>
                </a:cubicBezTo>
                <a:cubicBezTo>
                  <a:pt x="190" y="239"/>
                  <a:pt x="203" y="253"/>
                  <a:pt x="215" y="267"/>
                </a:cubicBezTo>
                <a:cubicBezTo>
                  <a:pt x="218" y="270"/>
                  <a:pt x="220" y="272"/>
                  <a:pt x="223" y="275"/>
                </a:cubicBezTo>
                <a:cubicBezTo>
                  <a:pt x="230" y="275"/>
                  <a:pt x="230" y="275"/>
                  <a:pt x="230" y="275"/>
                </a:cubicBezTo>
                <a:cubicBezTo>
                  <a:pt x="226" y="271"/>
                  <a:pt x="222" y="267"/>
                  <a:pt x="219" y="263"/>
                </a:cubicBezTo>
                <a:cubicBezTo>
                  <a:pt x="207" y="250"/>
                  <a:pt x="194" y="236"/>
                  <a:pt x="179" y="222"/>
                </a:cubicBezTo>
                <a:close/>
                <a:moveTo>
                  <a:pt x="189" y="252"/>
                </a:moveTo>
                <a:cubicBezTo>
                  <a:pt x="179" y="243"/>
                  <a:pt x="169" y="234"/>
                  <a:pt x="158" y="227"/>
                </a:cubicBezTo>
                <a:cubicBezTo>
                  <a:pt x="118" y="198"/>
                  <a:pt x="76" y="184"/>
                  <a:pt x="34" y="184"/>
                </a:cubicBezTo>
                <a:cubicBezTo>
                  <a:pt x="32" y="184"/>
                  <a:pt x="30" y="184"/>
                  <a:pt x="28" y="184"/>
                </a:cubicBezTo>
                <a:cubicBezTo>
                  <a:pt x="22" y="184"/>
                  <a:pt x="17" y="185"/>
                  <a:pt x="12" y="185"/>
                </a:cubicBezTo>
                <a:cubicBezTo>
                  <a:pt x="8" y="186"/>
                  <a:pt x="4" y="186"/>
                  <a:pt x="0" y="187"/>
                </a:cubicBezTo>
                <a:cubicBezTo>
                  <a:pt x="0" y="192"/>
                  <a:pt x="0" y="192"/>
                  <a:pt x="0" y="192"/>
                </a:cubicBezTo>
                <a:cubicBezTo>
                  <a:pt x="4" y="191"/>
                  <a:pt x="9" y="191"/>
                  <a:pt x="13" y="190"/>
                </a:cubicBezTo>
                <a:cubicBezTo>
                  <a:pt x="18" y="190"/>
                  <a:pt x="23" y="189"/>
                  <a:pt x="28" y="189"/>
                </a:cubicBezTo>
                <a:cubicBezTo>
                  <a:pt x="71" y="187"/>
                  <a:pt x="113" y="202"/>
                  <a:pt x="155" y="231"/>
                </a:cubicBezTo>
                <a:cubicBezTo>
                  <a:pt x="166" y="238"/>
                  <a:pt x="176" y="246"/>
                  <a:pt x="186" y="256"/>
                </a:cubicBezTo>
                <a:cubicBezTo>
                  <a:pt x="193" y="262"/>
                  <a:pt x="199" y="269"/>
                  <a:pt x="205" y="275"/>
                </a:cubicBezTo>
                <a:cubicBezTo>
                  <a:pt x="212" y="275"/>
                  <a:pt x="212" y="275"/>
                  <a:pt x="212" y="275"/>
                </a:cubicBezTo>
                <a:cubicBezTo>
                  <a:pt x="205" y="268"/>
                  <a:pt x="197" y="260"/>
                  <a:pt x="189" y="252"/>
                </a:cubicBezTo>
                <a:close/>
                <a:moveTo>
                  <a:pt x="1149" y="91"/>
                </a:moveTo>
                <a:cubicBezTo>
                  <a:pt x="1258" y="120"/>
                  <a:pt x="1327" y="188"/>
                  <a:pt x="1338" y="275"/>
                </a:cubicBezTo>
                <a:cubicBezTo>
                  <a:pt x="1343" y="275"/>
                  <a:pt x="1343" y="275"/>
                  <a:pt x="1343" y="275"/>
                </a:cubicBezTo>
                <a:cubicBezTo>
                  <a:pt x="1332" y="185"/>
                  <a:pt x="1262" y="116"/>
                  <a:pt x="1151" y="86"/>
                </a:cubicBezTo>
                <a:cubicBezTo>
                  <a:pt x="1046" y="59"/>
                  <a:pt x="916" y="73"/>
                  <a:pt x="837" y="136"/>
                </a:cubicBezTo>
                <a:cubicBezTo>
                  <a:pt x="817" y="143"/>
                  <a:pt x="800" y="153"/>
                  <a:pt x="785" y="163"/>
                </a:cubicBezTo>
                <a:cubicBezTo>
                  <a:pt x="762" y="170"/>
                  <a:pt x="741" y="180"/>
                  <a:pt x="725" y="193"/>
                </a:cubicBezTo>
                <a:cubicBezTo>
                  <a:pt x="707" y="198"/>
                  <a:pt x="689" y="204"/>
                  <a:pt x="671" y="213"/>
                </a:cubicBezTo>
                <a:cubicBezTo>
                  <a:pt x="657" y="215"/>
                  <a:pt x="643" y="218"/>
                  <a:pt x="630" y="221"/>
                </a:cubicBezTo>
                <a:cubicBezTo>
                  <a:pt x="629" y="221"/>
                  <a:pt x="629" y="221"/>
                  <a:pt x="629" y="221"/>
                </a:cubicBezTo>
                <a:cubicBezTo>
                  <a:pt x="626" y="223"/>
                  <a:pt x="624" y="225"/>
                  <a:pt x="621" y="228"/>
                </a:cubicBezTo>
                <a:cubicBezTo>
                  <a:pt x="615" y="228"/>
                  <a:pt x="609" y="227"/>
                  <a:pt x="604" y="227"/>
                </a:cubicBezTo>
                <a:cubicBezTo>
                  <a:pt x="599" y="227"/>
                  <a:pt x="595" y="227"/>
                  <a:pt x="591" y="227"/>
                </a:cubicBezTo>
                <a:cubicBezTo>
                  <a:pt x="589" y="227"/>
                  <a:pt x="589" y="227"/>
                  <a:pt x="589" y="227"/>
                </a:cubicBezTo>
                <a:cubicBezTo>
                  <a:pt x="584" y="231"/>
                  <a:pt x="578" y="234"/>
                  <a:pt x="573" y="238"/>
                </a:cubicBezTo>
                <a:cubicBezTo>
                  <a:pt x="566" y="237"/>
                  <a:pt x="559" y="235"/>
                  <a:pt x="552" y="234"/>
                </a:cubicBezTo>
                <a:cubicBezTo>
                  <a:pt x="550" y="234"/>
                  <a:pt x="550" y="234"/>
                  <a:pt x="550" y="234"/>
                </a:cubicBezTo>
                <a:cubicBezTo>
                  <a:pt x="542" y="237"/>
                  <a:pt x="533" y="241"/>
                  <a:pt x="523" y="245"/>
                </a:cubicBezTo>
                <a:cubicBezTo>
                  <a:pt x="520" y="243"/>
                  <a:pt x="516" y="242"/>
                  <a:pt x="513" y="241"/>
                </a:cubicBezTo>
                <a:cubicBezTo>
                  <a:pt x="512" y="240"/>
                  <a:pt x="512" y="240"/>
                  <a:pt x="512" y="240"/>
                </a:cubicBezTo>
                <a:cubicBezTo>
                  <a:pt x="498" y="241"/>
                  <a:pt x="484" y="244"/>
                  <a:pt x="470" y="246"/>
                </a:cubicBezTo>
                <a:cubicBezTo>
                  <a:pt x="447" y="238"/>
                  <a:pt x="423" y="235"/>
                  <a:pt x="398" y="232"/>
                </a:cubicBezTo>
                <a:cubicBezTo>
                  <a:pt x="395" y="232"/>
                  <a:pt x="392" y="231"/>
                  <a:pt x="389" y="231"/>
                </a:cubicBezTo>
                <a:cubicBezTo>
                  <a:pt x="377" y="226"/>
                  <a:pt x="366" y="221"/>
                  <a:pt x="354" y="215"/>
                </a:cubicBezTo>
                <a:cubicBezTo>
                  <a:pt x="341" y="210"/>
                  <a:pt x="329" y="204"/>
                  <a:pt x="316" y="198"/>
                </a:cubicBezTo>
                <a:cubicBezTo>
                  <a:pt x="285" y="173"/>
                  <a:pt x="254" y="148"/>
                  <a:pt x="224" y="124"/>
                </a:cubicBezTo>
                <a:cubicBezTo>
                  <a:pt x="189" y="96"/>
                  <a:pt x="154" y="68"/>
                  <a:pt x="119" y="40"/>
                </a:cubicBezTo>
                <a:cubicBezTo>
                  <a:pt x="96" y="22"/>
                  <a:pt x="62" y="0"/>
                  <a:pt x="29" y="13"/>
                </a:cubicBezTo>
                <a:cubicBezTo>
                  <a:pt x="14" y="19"/>
                  <a:pt x="6" y="28"/>
                  <a:pt x="0" y="38"/>
                </a:cubicBezTo>
                <a:cubicBezTo>
                  <a:pt x="0" y="52"/>
                  <a:pt x="0" y="52"/>
                  <a:pt x="0" y="52"/>
                </a:cubicBezTo>
                <a:cubicBezTo>
                  <a:pt x="4" y="37"/>
                  <a:pt x="13" y="25"/>
                  <a:pt x="30" y="18"/>
                </a:cubicBezTo>
                <a:cubicBezTo>
                  <a:pt x="62" y="5"/>
                  <a:pt x="94" y="26"/>
                  <a:pt x="115" y="43"/>
                </a:cubicBezTo>
                <a:cubicBezTo>
                  <a:pt x="151" y="71"/>
                  <a:pt x="186" y="100"/>
                  <a:pt x="220" y="128"/>
                </a:cubicBezTo>
                <a:cubicBezTo>
                  <a:pt x="246" y="148"/>
                  <a:pt x="271" y="169"/>
                  <a:pt x="297" y="189"/>
                </a:cubicBezTo>
                <a:cubicBezTo>
                  <a:pt x="271" y="177"/>
                  <a:pt x="245" y="162"/>
                  <a:pt x="218" y="143"/>
                </a:cubicBezTo>
                <a:cubicBezTo>
                  <a:pt x="196" y="128"/>
                  <a:pt x="177" y="111"/>
                  <a:pt x="157" y="94"/>
                </a:cubicBezTo>
                <a:cubicBezTo>
                  <a:pt x="148" y="86"/>
                  <a:pt x="138" y="78"/>
                  <a:pt x="129" y="70"/>
                </a:cubicBezTo>
                <a:cubicBezTo>
                  <a:pt x="122" y="65"/>
                  <a:pt x="116" y="60"/>
                  <a:pt x="109" y="56"/>
                </a:cubicBezTo>
                <a:cubicBezTo>
                  <a:pt x="88" y="42"/>
                  <a:pt x="68" y="34"/>
                  <a:pt x="50" y="34"/>
                </a:cubicBezTo>
                <a:cubicBezTo>
                  <a:pt x="42" y="34"/>
                  <a:pt x="35" y="36"/>
                  <a:pt x="29" y="38"/>
                </a:cubicBezTo>
                <a:cubicBezTo>
                  <a:pt x="26" y="38"/>
                  <a:pt x="23" y="39"/>
                  <a:pt x="20" y="41"/>
                </a:cubicBezTo>
                <a:cubicBezTo>
                  <a:pt x="12" y="44"/>
                  <a:pt x="6" y="48"/>
                  <a:pt x="0" y="54"/>
                </a:cubicBezTo>
                <a:cubicBezTo>
                  <a:pt x="0" y="60"/>
                  <a:pt x="0" y="60"/>
                  <a:pt x="0" y="60"/>
                </a:cubicBezTo>
                <a:cubicBezTo>
                  <a:pt x="6" y="54"/>
                  <a:pt x="13" y="49"/>
                  <a:pt x="22" y="45"/>
                </a:cubicBezTo>
                <a:cubicBezTo>
                  <a:pt x="25" y="44"/>
                  <a:pt x="27" y="43"/>
                  <a:pt x="30" y="42"/>
                </a:cubicBezTo>
                <a:cubicBezTo>
                  <a:pt x="53" y="35"/>
                  <a:pt x="79" y="41"/>
                  <a:pt x="107" y="60"/>
                </a:cubicBezTo>
                <a:cubicBezTo>
                  <a:pt x="113" y="64"/>
                  <a:pt x="119" y="69"/>
                  <a:pt x="125" y="74"/>
                </a:cubicBezTo>
                <a:cubicBezTo>
                  <a:pt x="135" y="82"/>
                  <a:pt x="144" y="90"/>
                  <a:pt x="154" y="98"/>
                </a:cubicBezTo>
                <a:cubicBezTo>
                  <a:pt x="174" y="115"/>
                  <a:pt x="193" y="132"/>
                  <a:pt x="215" y="147"/>
                </a:cubicBezTo>
                <a:cubicBezTo>
                  <a:pt x="249" y="171"/>
                  <a:pt x="282" y="188"/>
                  <a:pt x="313" y="202"/>
                </a:cubicBezTo>
                <a:cubicBezTo>
                  <a:pt x="322" y="209"/>
                  <a:pt x="330" y="216"/>
                  <a:pt x="339" y="223"/>
                </a:cubicBezTo>
                <a:cubicBezTo>
                  <a:pt x="307" y="216"/>
                  <a:pt x="273" y="205"/>
                  <a:pt x="237" y="182"/>
                </a:cubicBezTo>
                <a:cubicBezTo>
                  <a:pt x="210" y="166"/>
                  <a:pt x="190" y="147"/>
                  <a:pt x="168" y="127"/>
                </a:cubicBezTo>
                <a:cubicBezTo>
                  <a:pt x="159" y="118"/>
                  <a:pt x="149" y="109"/>
                  <a:pt x="139" y="100"/>
                </a:cubicBezTo>
                <a:cubicBezTo>
                  <a:pt x="132" y="94"/>
                  <a:pt x="124" y="89"/>
                  <a:pt x="117" y="84"/>
                </a:cubicBezTo>
                <a:cubicBezTo>
                  <a:pt x="93" y="68"/>
                  <a:pt x="70" y="60"/>
                  <a:pt x="48" y="60"/>
                </a:cubicBezTo>
                <a:cubicBezTo>
                  <a:pt x="41" y="60"/>
                  <a:pt x="35" y="60"/>
                  <a:pt x="28" y="62"/>
                </a:cubicBezTo>
                <a:cubicBezTo>
                  <a:pt x="25" y="63"/>
                  <a:pt x="22" y="64"/>
                  <a:pt x="19" y="65"/>
                </a:cubicBezTo>
                <a:cubicBezTo>
                  <a:pt x="12" y="67"/>
                  <a:pt x="6" y="70"/>
                  <a:pt x="0" y="73"/>
                </a:cubicBezTo>
                <a:cubicBezTo>
                  <a:pt x="0" y="79"/>
                  <a:pt x="0" y="79"/>
                  <a:pt x="0" y="79"/>
                </a:cubicBezTo>
                <a:cubicBezTo>
                  <a:pt x="6" y="75"/>
                  <a:pt x="13" y="72"/>
                  <a:pt x="20" y="69"/>
                </a:cubicBezTo>
                <a:cubicBezTo>
                  <a:pt x="23" y="68"/>
                  <a:pt x="26" y="67"/>
                  <a:pt x="29" y="67"/>
                </a:cubicBezTo>
                <a:cubicBezTo>
                  <a:pt x="56" y="60"/>
                  <a:pt x="84" y="68"/>
                  <a:pt x="115" y="88"/>
                </a:cubicBezTo>
                <a:cubicBezTo>
                  <a:pt x="122" y="93"/>
                  <a:pt x="129" y="98"/>
                  <a:pt x="135" y="104"/>
                </a:cubicBezTo>
                <a:cubicBezTo>
                  <a:pt x="146" y="113"/>
                  <a:pt x="156" y="122"/>
                  <a:pt x="165" y="131"/>
                </a:cubicBezTo>
                <a:cubicBezTo>
                  <a:pt x="187" y="151"/>
                  <a:pt x="207" y="170"/>
                  <a:pt x="234" y="187"/>
                </a:cubicBezTo>
                <a:cubicBezTo>
                  <a:pt x="275" y="211"/>
                  <a:pt x="312" y="223"/>
                  <a:pt x="347" y="229"/>
                </a:cubicBezTo>
                <a:cubicBezTo>
                  <a:pt x="358" y="238"/>
                  <a:pt x="369" y="247"/>
                  <a:pt x="381" y="256"/>
                </a:cubicBezTo>
                <a:cubicBezTo>
                  <a:pt x="343" y="255"/>
                  <a:pt x="302" y="247"/>
                  <a:pt x="255" y="221"/>
                </a:cubicBezTo>
                <a:cubicBezTo>
                  <a:pt x="225" y="204"/>
                  <a:pt x="204" y="184"/>
                  <a:pt x="181" y="161"/>
                </a:cubicBezTo>
                <a:cubicBezTo>
                  <a:pt x="171" y="151"/>
                  <a:pt x="160" y="141"/>
                  <a:pt x="149" y="131"/>
                </a:cubicBezTo>
                <a:cubicBezTo>
                  <a:pt x="141" y="124"/>
                  <a:pt x="133" y="118"/>
                  <a:pt x="126" y="113"/>
                </a:cubicBezTo>
                <a:cubicBezTo>
                  <a:pt x="92" y="90"/>
                  <a:pt x="59" y="81"/>
                  <a:pt x="28" y="86"/>
                </a:cubicBezTo>
                <a:cubicBezTo>
                  <a:pt x="25" y="87"/>
                  <a:pt x="21" y="88"/>
                  <a:pt x="17" y="89"/>
                </a:cubicBezTo>
                <a:cubicBezTo>
                  <a:pt x="11" y="91"/>
                  <a:pt x="6" y="93"/>
                  <a:pt x="0" y="95"/>
                </a:cubicBezTo>
                <a:cubicBezTo>
                  <a:pt x="0" y="100"/>
                  <a:pt x="0" y="100"/>
                  <a:pt x="0" y="100"/>
                </a:cubicBezTo>
                <a:cubicBezTo>
                  <a:pt x="6" y="98"/>
                  <a:pt x="12" y="95"/>
                  <a:pt x="19" y="94"/>
                </a:cubicBezTo>
                <a:cubicBezTo>
                  <a:pt x="22" y="93"/>
                  <a:pt x="26" y="92"/>
                  <a:pt x="29" y="91"/>
                </a:cubicBezTo>
                <a:cubicBezTo>
                  <a:pt x="59" y="86"/>
                  <a:pt x="90" y="94"/>
                  <a:pt x="123" y="117"/>
                </a:cubicBezTo>
                <a:cubicBezTo>
                  <a:pt x="130" y="122"/>
                  <a:pt x="138" y="128"/>
                  <a:pt x="146" y="134"/>
                </a:cubicBezTo>
                <a:cubicBezTo>
                  <a:pt x="157" y="145"/>
                  <a:pt x="168" y="155"/>
                  <a:pt x="178" y="165"/>
                </a:cubicBezTo>
                <a:cubicBezTo>
                  <a:pt x="200" y="187"/>
                  <a:pt x="222" y="208"/>
                  <a:pt x="253" y="226"/>
                </a:cubicBezTo>
                <a:cubicBezTo>
                  <a:pt x="303" y="254"/>
                  <a:pt x="347" y="261"/>
                  <a:pt x="387" y="261"/>
                </a:cubicBezTo>
                <a:cubicBezTo>
                  <a:pt x="388" y="262"/>
                  <a:pt x="390" y="263"/>
                  <a:pt x="392" y="265"/>
                </a:cubicBezTo>
                <a:cubicBezTo>
                  <a:pt x="396" y="268"/>
                  <a:pt x="401" y="272"/>
                  <a:pt x="405" y="275"/>
                </a:cubicBezTo>
                <a:cubicBezTo>
                  <a:pt x="413" y="275"/>
                  <a:pt x="413" y="275"/>
                  <a:pt x="413" y="275"/>
                </a:cubicBezTo>
                <a:cubicBezTo>
                  <a:pt x="407" y="271"/>
                  <a:pt x="401" y="266"/>
                  <a:pt x="395" y="261"/>
                </a:cubicBezTo>
                <a:cubicBezTo>
                  <a:pt x="395" y="261"/>
                  <a:pt x="395" y="261"/>
                  <a:pt x="394" y="260"/>
                </a:cubicBezTo>
                <a:cubicBezTo>
                  <a:pt x="407" y="260"/>
                  <a:pt x="418" y="259"/>
                  <a:pt x="430" y="257"/>
                </a:cubicBezTo>
                <a:cubicBezTo>
                  <a:pt x="430" y="258"/>
                  <a:pt x="431" y="258"/>
                  <a:pt x="432" y="258"/>
                </a:cubicBezTo>
                <a:cubicBezTo>
                  <a:pt x="440" y="263"/>
                  <a:pt x="448" y="268"/>
                  <a:pt x="456" y="273"/>
                </a:cubicBezTo>
                <a:cubicBezTo>
                  <a:pt x="453" y="274"/>
                  <a:pt x="450" y="275"/>
                  <a:pt x="448" y="275"/>
                </a:cubicBezTo>
                <a:cubicBezTo>
                  <a:pt x="470" y="275"/>
                  <a:pt x="470" y="275"/>
                  <a:pt x="470" y="275"/>
                </a:cubicBezTo>
                <a:cubicBezTo>
                  <a:pt x="469" y="275"/>
                  <a:pt x="468" y="274"/>
                  <a:pt x="467" y="274"/>
                </a:cubicBezTo>
                <a:cubicBezTo>
                  <a:pt x="478" y="270"/>
                  <a:pt x="487" y="266"/>
                  <a:pt x="497" y="262"/>
                </a:cubicBezTo>
                <a:cubicBezTo>
                  <a:pt x="506" y="265"/>
                  <a:pt x="514" y="269"/>
                  <a:pt x="523" y="273"/>
                </a:cubicBezTo>
                <a:cubicBezTo>
                  <a:pt x="521" y="274"/>
                  <a:pt x="520" y="275"/>
                  <a:pt x="519" y="275"/>
                </a:cubicBezTo>
                <a:cubicBezTo>
                  <a:pt x="527" y="275"/>
                  <a:pt x="527" y="275"/>
                  <a:pt x="527" y="275"/>
                </a:cubicBezTo>
                <a:cubicBezTo>
                  <a:pt x="528" y="275"/>
                  <a:pt x="528" y="276"/>
                  <a:pt x="528" y="276"/>
                </a:cubicBezTo>
                <a:cubicBezTo>
                  <a:pt x="528" y="276"/>
                  <a:pt x="528" y="275"/>
                  <a:pt x="528" y="275"/>
                </a:cubicBezTo>
                <a:cubicBezTo>
                  <a:pt x="538" y="275"/>
                  <a:pt x="538" y="275"/>
                  <a:pt x="538" y="275"/>
                </a:cubicBezTo>
                <a:cubicBezTo>
                  <a:pt x="536" y="274"/>
                  <a:pt x="534" y="273"/>
                  <a:pt x="532" y="272"/>
                </a:cubicBezTo>
                <a:cubicBezTo>
                  <a:pt x="538" y="268"/>
                  <a:pt x="544" y="264"/>
                  <a:pt x="550" y="260"/>
                </a:cubicBezTo>
                <a:cubicBezTo>
                  <a:pt x="552" y="261"/>
                  <a:pt x="555" y="262"/>
                  <a:pt x="557" y="262"/>
                </a:cubicBezTo>
                <a:cubicBezTo>
                  <a:pt x="563" y="265"/>
                  <a:pt x="570" y="267"/>
                  <a:pt x="577" y="270"/>
                </a:cubicBezTo>
                <a:cubicBezTo>
                  <a:pt x="575" y="272"/>
                  <a:pt x="573" y="274"/>
                  <a:pt x="570" y="275"/>
                </a:cubicBezTo>
                <a:cubicBezTo>
                  <a:pt x="578" y="275"/>
                  <a:pt x="578" y="275"/>
                  <a:pt x="578" y="275"/>
                </a:cubicBezTo>
                <a:cubicBezTo>
                  <a:pt x="579" y="274"/>
                  <a:pt x="580" y="273"/>
                  <a:pt x="582" y="272"/>
                </a:cubicBezTo>
                <a:cubicBezTo>
                  <a:pt x="585" y="273"/>
                  <a:pt x="588" y="274"/>
                  <a:pt x="591" y="275"/>
                </a:cubicBezTo>
                <a:cubicBezTo>
                  <a:pt x="605" y="275"/>
                  <a:pt x="605" y="275"/>
                  <a:pt x="605" y="275"/>
                </a:cubicBezTo>
                <a:cubicBezTo>
                  <a:pt x="598" y="273"/>
                  <a:pt x="592" y="270"/>
                  <a:pt x="586" y="268"/>
                </a:cubicBezTo>
                <a:cubicBezTo>
                  <a:pt x="591" y="263"/>
                  <a:pt x="596" y="259"/>
                  <a:pt x="600" y="254"/>
                </a:cubicBezTo>
                <a:cubicBezTo>
                  <a:pt x="602" y="253"/>
                  <a:pt x="603" y="251"/>
                  <a:pt x="605" y="250"/>
                </a:cubicBezTo>
                <a:cubicBezTo>
                  <a:pt x="614" y="252"/>
                  <a:pt x="623" y="254"/>
                  <a:pt x="633" y="256"/>
                </a:cubicBezTo>
                <a:cubicBezTo>
                  <a:pt x="627" y="263"/>
                  <a:pt x="622" y="269"/>
                  <a:pt x="616" y="275"/>
                </a:cubicBezTo>
                <a:cubicBezTo>
                  <a:pt x="623" y="275"/>
                  <a:pt x="623" y="275"/>
                  <a:pt x="623" y="275"/>
                </a:cubicBezTo>
                <a:cubicBezTo>
                  <a:pt x="628" y="269"/>
                  <a:pt x="633" y="263"/>
                  <a:pt x="638" y="258"/>
                </a:cubicBezTo>
                <a:cubicBezTo>
                  <a:pt x="646" y="260"/>
                  <a:pt x="653" y="262"/>
                  <a:pt x="661" y="264"/>
                </a:cubicBezTo>
                <a:cubicBezTo>
                  <a:pt x="660" y="266"/>
                  <a:pt x="658" y="268"/>
                  <a:pt x="656" y="270"/>
                </a:cubicBezTo>
                <a:cubicBezTo>
                  <a:pt x="655" y="272"/>
                  <a:pt x="654" y="274"/>
                  <a:pt x="653" y="275"/>
                </a:cubicBezTo>
                <a:cubicBezTo>
                  <a:pt x="659" y="275"/>
                  <a:pt x="659" y="275"/>
                  <a:pt x="659" y="275"/>
                </a:cubicBezTo>
                <a:cubicBezTo>
                  <a:pt x="659" y="275"/>
                  <a:pt x="660" y="274"/>
                  <a:pt x="660" y="273"/>
                </a:cubicBezTo>
                <a:cubicBezTo>
                  <a:pt x="662" y="271"/>
                  <a:pt x="664" y="268"/>
                  <a:pt x="666" y="265"/>
                </a:cubicBezTo>
                <a:cubicBezTo>
                  <a:pt x="676" y="268"/>
                  <a:pt x="686" y="272"/>
                  <a:pt x="697" y="275"/>
                </a:cubicBezTo>
                <a:cubicBezTo>
                  <a:pt x="711" y="275"/>
                  <a:pt x="711" y="275"/>
                  <a:pt x="711" y="275"/>
                </a:cubicBezTo>
                <a:cubicBezTo>
                  <a:pt x="709" y="275"/>
                  <a:pt x="707" y="274"/>
                  <a:pt x="706" y="273"/>
                </a:cubicBezTo>
                <a:cubicBezTo>
                  <a:pt x="710" y="267"/>
                  <a:pt x="714" y="261"/>
                  <a:pt x="718" y="254"/>
                </a:cubicBezTo>
                <a:cubicBezTo>
                  <a:pt x="720" y="251"/>
                  <a:pt x="722" y="248"/>
                  <a:pt x="724" y="244"/>
                </a:cubicBezTo>
                <a:cubicBezTo>
                  <a:pt x="734" y="246"/>
                  <a:pt x="745" y="249"/>
                  <a:pt x="756" y="252"/>
                </a:cubicBezTo>
                <a:cubicBezTo>
                  <a:pt x="752" y="260"/>
                  <a:pt x="747" y="268"/>
                  <a:pt x="743" y="275"/>
                </a:cubicBezTo>
                <a:cubicBezTo>
                  <a:pt x="749" y="275"/>
                  <a:pt x="749" y="275"/>
                  <a:pt x="749" y="275"/>
                </a:cubicBezTo>
                <a:cubicBezTo>
                  <a:pt x="753" y="268"/>
                  <a:pt x="757" y="261"/>
                  <a:pt x="761" y="254"/>
                </a:cubicBezTo>
                <a:cubicBezTo>
                  <a:pt x="769" y="256"/>
                  <a:pt x="778" y="259"/>
                  <a:pt x="787" y="262"/>
                </a:cubicBezTo>
                <a:cubicBezTo>
                  <a:pt x="826" y="274"/>
                  <a:pt x="864" y="276"/>
                  <a:pt x="906" y="268"/>
                </a:cubicBezTo>
                <a:cubicBezTo>
                  <a:pt x="1002" y="255"/>
                  <a:pt x="1140" y="242"/>
                  <a:pt x="1228" y="273"/>
                </a:cubicBezTo>
                <a:cubicBezTo>
                  <a:pt x="1231" y="274"/>
                  <a:pt x="1233" y="275"/>
                  <a:pt x="1236" y="275"/>
                </a:cubicBezTo>
                <a:cubicBezTo>
                  <a:pt x="1260" y="275"/>
                  <a:pt x="1260" y="275"/>
                  <a:pt x="1260" y="275"/>
                </a:cubicBezTo>
                <a:cubicBezTo>
                  <a:pt x="1258" y="275"/>
                  <a:pt x="1256" y="274"/>
                  <a:pt x="1253" y="274"/>
                </a:cubicBezTo>
                <a:cubicBezTo>
                  <a:pt x="1244" y="272"/>
                  <a:pt x="1236" y="271"/>
                  <a:pt x="1230" y="269"/>
                </a:cubicBezTo>
                <a:cubicBezTo>
                  <a:pt x="1141" y="237"/>
                  <a:pt x="1002" y="250"/>
                  <a:pt x="905" y="264"/>
                </a:cubicBezTo>
                <a:cubicBezTo>
                  <a:pt x="863" y="271"/>
                  <a:pt x="827" y="270"/>
                  <a:pt x="789" y="258"/>
                </a:cubicBezTo>
                <a:cubicBezTo>
                  <a:pt x="780" y="255"/>
                  <a:pt x="771" y="252"/>
                  <a:pt x="763" y="249"/>
                </a:cubicBezTo>
                <a:cubicBezTo>
                  <a:pt x="768" y="240"/>
                  <a:pt x="773" y="231"/>
                  <a:pt x="777" y="223"/>
                </a:cubicBezTo>
                <a:cubicBezTo>
                  <a:pt x="778" y="221"/>
                  <a:pt x="779" y="220"/>
                  <a:pt x="779" y="218"/>
                </a:cubicBezTo>
                <a:cubicBezTo>
                  <a:pt x="793" y="220"/>
                  <a:pt x="808" y="223"/>
                  <a:pt x="823" y="227"/>
                </a:cubicBezTo>
                <a:cubicBezTo>
                  <a:pt x="863" y="235"/>
                  <a:pt x="899" y="236"/>
                  <a:pt x="939" y="230"/>
                </a:cubicBezTo>
                <a:cubicBezTo>
                  <a:pt x="1019" y="223"/>
                  <a:pt x="1167" y="217"/>
                  <a:pt x="1247" y="263"/>
                </a:cubicBezTo>
                <a:cubicBezTo>
                  <a:pt x="1253" y="266"/>
                  <a:pt x="1260" y="269"/>
                  <a:pt x="1268" y="272"/>
                </a:cubicBezTo>
                <a:cubicBezTo>
                  <a:pt x="1270" y="273"/>
                  <a:pt x="1273" y="274"/>
                  <a:pt x="1276" y="275"/>
                </a:cubicBezTo>
                <a:cubicBezTo>
                  <a:pt x="1288" y="275"/>
                  <a:pt x="1288" y="275"/>
                  <a:pt x="1288" y="275"/>
                </a:cubicBezTo>
                <a:cubicBezTo>
                  <a:pt x="1282" y="273"/>
                  <a:pt x="1276" y="270"/>
                  <a:pt x="1270" y="268"/>
                </a:cubicBezTo>
                <a:cubicBezTo>
                  <a:pt x="1262" y="265"/>
                  <a:pt x="1255" y="262"/>
                  <a:pt x="1250" y="259"/>
                </a:cubicBezTo>
                <a:cubicBezTo>
                  <a:pt x="1197" y="229"/>
                  <a:pt x="1117" y="220"/>
                  <a:pt x="1045" y="220"/>
                </a:cubicBezTo>
                <a:cubicBezTo>
                  <a:pt x="1005" y="220"/>
                  <a:pt x="967" y="223"/>
                  <a:pt x="938" y="226"/>
                </a:cubicBezTo>
                <a:cubicBezTo>
                  <a:pt x="899" y="231"/>
                  <a:pt x="864" y="230"/>
                  <a:pt x="824" y="222"/>
                </a:cubicBezTo>
                <a:cubicBezTo>
                  <a:pt x="809" y="219"/>
                  <a:pt x="795" y="216"/>
                  <a:pt x="782" y="214"/>
                </a:cubicBezTo>
                <a:cubicBezTo>
                  <a:pt x="785" y="208"/>
                  <a:pt x="788" y="203"/>
                  <a:pt x="790" y="198"/>
                </a:cubicBezTo>
                <a:cubicBezTo>
                  <a:pt x="792" y="194"/>
                  <a:pt x="794" y="191"/>
                  <a:pt x="796" y="187"/>
                </a:cubicBezTo>
                <a:cubicBezTo>
                  <a:pt x="816" y="187"/>
                  <a:pt x="837" y="188"/>
                  <a:pt x="859" y="192"/>
                </a:cubicBezTo>
                <a:cubicBezTo>
                  <a:pt x="887" y="195"/>
                  <a:pt x="926" y="197"/>
                  <a:pt x="972" y="193"/>
                </a:cubicBezTo>
                <a:cubicBezTo>
                  <a:pt x="1103" y="185"/>
                  <a:pt x="1213" y="208"/>
                  <a:pt x="1266" y="253"/>
                </a:cubicBezTo>
                <a:cubicBezTo>
                  <a:pt x="1271" y="256"/>
                  <a:pt x="1276" y="260"/>
                  <a:pt x="1282" y="264"/>
                </a:cubicBezTo>
                <a:cubicBezTo>
                  <a:pt x="1287" y="268"/>
                  <a:pt x="1292" y="272"/>
                  <a:pt x="1297" y="275"/>
                </a:cubicBezTo>
                <a:cubicBezTo>
                  <a:pt x="1304" y="275"/>
                  <a:pt x="1304" y="275"/>
                  <a:pt x="1304" y="275"/>
                </a:cubicBezTo>
                <a:cubicBezTo>
                  <a:pt x="1298" y="270"/>
                  <a:pt x="1291" y="265"/>
                  <a:pt x="1285" y="260"/>
                </a:cubicBezTo>
                <a:cubicBezTo>
                  <a:pt x="1279" y="256"/>
                  <a:pt x="1274" y="253"/>
                  <a:pt x="1269" y="249"/>
                </a:cubicBezTo>
                <a:cubicBezTo>
                  <a:pt x="1222" y="209"/>
                  <a:pt x="1130" y="186"/>
                  <a:pt x="1020" y="186"/>
                </a:cubicBezTo>
                <a:cubicBezTo>
                  <a:pt x="1004" y="186"/>
                  <a:pt x="988" y="187"/>
                  <a:pt x="972" y="188"/>
                </a:cubicBezTo>
                <a:cubicBezTo>
                  <a:pt x="926" y="192"/>
                  <a:pt x="888" y="190"/>
                  <a:pt x="859" y="187"/>
                </a:cubicBezTo>
                <a:cubicBezTo>
                  <a:pt x="839" y="184"/>
                  <a:pt x="819" y="182"/>
                  <a:pt x="800" y="183"/>
                </a:cubicBezTo>
                <a:cubicBezTo>
                  <a:pt x="805" y="175"/>
                  <a:pt x="810" y="168"/>
                  <a:pt x="817" y="161"/>
                </a:cubicBezTo>
                <a:cubicBezTo>
                  <a:pt x="840" y="157"/>
                  <a:pt x="867" y="155"/>
                  <a:pt x="894" y="156"/>
                </a:cubicBezTo>
                <a:cubicBezTo>
                  <a:pt x="911" y="156"/>
                  <a:pt x="911" y="156"/>
                  <a:pt x="911" y="156"/>
                </a:cubicBezTo>
                <a:cubicBezTo>
                  <a:pt x="940" y="156"/>
                  <a:pt x="971" y="156"/>
                  <a:pt x="1005" y="155"/>
                </a:cubicBezTo>
                <a:cubicBezTo>
                  <a:pt x="1103" y="153"/>
                  <a:pt x="1229" y="175"/>
                  <a:pt x="1285" y="242"/>
                </a:cubicBezTo>
                <a:cubicBezTo>
                  <a:pt x="1288" y="245"/>
                  <a:pt x="1291" y="249"/>
                  <a:pt x="1294" y="252"/>
                </a:cubicBezTo>
                <a:cubicBezTo>
                  <a:pt x="1300" y="259"/>
                  <a:pt x="1307" y="267"/>
                  <a:pt x="1313" y="275"/>
                </a:cubicBezTo>
                <a:cubicBezTo>
                  <a:pt x="1319" y="275"/>
                  <a:pt x="1319" y="275"/>
                  <a:pt x="1319" y="275"/>
                </a:cubicBezTo>
                <a:cubicBezTo>
                  <a:pt x="1312" y="266"/>
                  <a:pt x="1305" y="257"/>
                  <a:pt x="1297" y="249"/>
                </a:cubicBezTo>
                <a:cubicBezTo>
                  <a:pt x="1294" y="245"/>
                  <a:pt x="1291" y="242"/>
                  <a:pt x="1289" y="239"/>
                </a:cubicBezTo>
                <a:cubicBezTo>
                  <a:pt x="1231" y="171"/>
                  <a:pt x="1104" y="148"/>
                  <a:pt x="1005" y="150"/>
                </a:cubicBezTo>
                <a:cubicBezTo>
                  <a:pt x="971" y="152"/>
                  <a:pt x="940" y="151"/>
                  <a:pt x="911" y="151"/>
                </a:cubicBezTo>
                <a:cubicBezTo>
                  <a:pt x="895" y="151"/>
                  <a:pt x="895" y="151"/>
                  <a:pt x="895" y="151"/>
                </a:cubicBezTo>
                <a:cubicBezTo>
                  <a:pt x="869" y="150"/>
                  <a:pt x="845" y="152"/>
                  <a:pt x="822" y="155"/>
                </a:cubicBezTo>
                <a:cubicBezTo>
                  <a:pt x="828" y="150"/>
                  <a:pt x="833" y="145"/>
                  <a:pt x="839" y="140"/>
                </a:cubicBezTo>
                <a:cubicBezTo>
                  <a:pt x="866" y="130"/>
                  <a:pt x="897" y="123"/>
                  <a:pt x="930" y="121"/>
                </a:cubicBezTo>
                <a:cubicBezTo>
                  <a:pt x="967" y="117"/>
                  <a:pt x="1005" y="117"/>
                  <a:pt x="1038" y="117"/>
                </a:cubicBezTo>
                <a:cubicBezTo>
                  <a:pt x="1134" y="119"/>
                  <a:pt x="1254" y="150"/>
                  <a:pt x="1304" y="232"/>
                </a:cubicBezTo>
                <a:cubicBezTo>
                  <a:pt x="1312" y="245"/>
                  <a:pt x="1321" y="260"/>
                  <a:pt x="1326" y="275"/>
                </a:cubicBezTo>
                <a:cubicBezTo>
                  <a:pt x="1331" y="275"/>
                  <a:pt x="1331" y="275"/>
                  <a:pt x="1331" y="275"/>
                </a:cubicBezTo>
                <a:cubicBezTo>
                  <a:pt x="1326" y="259"/>
                  <a:pt x="1317" y="244"/>
                  <a:pt x="1308" y="229"/>
                </a:cubicBezTo>
                <a:cubicBezTo>
                  <a:pt x="1257" y="146"/>
                  <a:pt x="1135" y="114"/>
                  <a:pt x="1038" y="112"/>
                </a:cubicBezTo>
                <a:cubicBezTo>
                  <a:pt x="1005" y="112"/>
                  <a:pt x="966" y="112"/>
                  <a:pt x="930" y="116"/>
                </a:cubicBezTo>
                <a:cubicBezTo>
                  <a:pt x="902" y="118"/>
                  <a:pt x="876" y="123"/>
                  <a:pt x="852" y="131"/>
                </a:cubicBezTo>
                <a:cubicBezTo>
                  <a:pt x="931" y="76"/>
                  <a:pt x="1052" y="65"/>
                  <a:pt x="1149" y="91"/>
                </a:cubicBezTo>
                <a:close/>
                <a:moveTo>
                  <a:pt x="774" y="172"/>
                </a:moveTo>
                <a:cubicBezTo>
                  <a:pt x="769" y="176"/>
                  <a:pt x="764" y="181"/>
                  <a:pt x="760" y="185"/>
                </a:cubicBezTo>
                <a:cubicBezTo>
                  <a:pt x="753" y="187"/>
                  <a:pt x="745" y="188"/>
                  <a:pt x="738" y="189"/>
                </a:cubicBezTo>
                <a:cubicBezTo>
                  <a:pt x="749" y="183"/>
                  <a:pt x="761" y="177"/>
                  <a:pt x="774" y="172"/>
                </a:cubicBezTo>
                <a:close/>
                <a:moveTo>
                  <a:pt x="727" y="197"/>
                </a:moveTo>
                <a:cubicBezTo>
                  <a:pt x="736" y="195"/>
                  <a:pt x="745" y="193"/>
                  <a:pt x="755" y="191"/>
                </a:cubicBezTo>
                <a:cubicBezTo>
                  <a:pt x="752" y="195"/>
                  <a:pt x="749" y="198"/>
                  <a:pt x="747" y="202"/>
                </a:cubicBezTo>
                <a:cubicBezTo>
                  <a:pt x="745" y="204"/>
                  <a:pt x="743" y="207"/>
                  <a:pt x="741" y="209"/>
                </a:cubicBezTo>
                <a:cubicBezTo>
                  <a:pt x="732" y="209"/>
                  <a:pt x="722" y="209"/>
                  <a:pt x="713" y="209"/>
                </a:cubicBezTo>
                <a:cubicBezTo>
                  <a:pt x="717" y="205"/>
                  <a:pt x="722" y="201"/>
                  <a:pt x="727" y="197"/>
                </a:cubicBezTo>
                <a:close/>
                <a:moveTo>
                  <a:pt x="715" y="200"/>
                </a:moveTo>
                <a:cubicBezTo>
                  <a:pt x="713" y="203"/>
                  <a:pt x="710" y="205"/>
                  <a:pt x="708" y="208"/>
                </a:cubicBezTo>
                <a:cubicBezTo>
                  <a:pt x="707" y="208"/>
                  <a:pt x="707" y="209"/>
                  <a:pt x="706" y="209"/>
                </a:cubicBezTo>
                <a:cubicBezTo>
                  <a:pt x="700" y="210"/>
                  <a:pt x="693" y="210"/>
                  <a:pt x="687" y="211"/>
                </a:cubicBezTo>
                <a:cubicBezTo>
                  <a:pt x="696" y="207"/>
                  <a:pt x="706" y="203"/>
                  <a:pt x="715" y="200"/>
                </a:cubicBezTo>
                <a:close/>
                <a:moveTo>
                  <a:pt x="671" y="218"/>
                </a:moveTo>
                <a:cubicBezTo>
                  <a:pt x="672" y="218"/>
                  <a:pt x="672" y="218"/>
                  <a:pt x="673" y="218"/>
                </a:cubicBezTo>
                <a:cubicBezTo>
                  <a:pt x="682" y="216"/>
                  <a:pt x="692" y="215"/>
                  <a:pt x="702" y="215"/>
                </a:cubicBezTo>
                <a:cubicBezTo>
                  <a:pt x="697" y="220"/>
                  <a:pt x="692" y="226"/>
                  <a:pt x="686" y="232"/>
                </a:cubicBezTo>
                <a:cubicBezTo>
                  <a:pt x="678" y="231"/>
                  <a:pt x="670" y="230"/>
                  <a:pt x="661" y="230"/>
                </a:cubicBezTo>
                <a:cubicBezTo>
                  <a:pt x="665" y="226"/>
                  <a:pt x="668" y="222"/>
                  <a:pt x="671" y="218"/>
                </a:cubicBezTo>
                <a:close/>
                <a:moveTo>
                  <a:pt x="631" y="225"/>
                </a:moveTo>
                <a:cubicBezTo>
                  <a:pt x="642" y="223"/>
                  <a:pt x="653" y="221"/>
                  <a:pt x="664" y="219"/>
                </a:cubicBezTo>
                <a:cubicBezTo>
                  <a:pt x="661" y="222"/>
                  <a:pt x="658" y="226"/>
                  <a:pt x="655" y="229"/>
                </a:cubicBezTo>
                <a:cubicBezTo>
                  <a:pt x="646" y="229"/>
                  <a:pt x="637" y="228"/>
                  <a:pt x="628" y="228"/>
                </a:cubicBezTo>
                <a:cubicBezTo>
                  <a:pt x="629" y="227"/>
                  <a:pt x="630" y="226"/>
                  <a:pt x="631" y="225"/>
                </a:cubicBezTo>
                <a:close/>
                <a:moveTo>
                  <a:pt x="331" y="211"/>
                </a:moveTo>
                <a:cubicBezTo>
                  <a:pt x="338" y="214"/>
                  <a:pt x="345" y="217"/>
                  <a:pt x="352" y="220"/>
                </a:cubicBezTo>
                <a:cubicBezTo>
                  <a:pt x="359" y="223"/>
                  <a:pt x="365" y="226"/>
                  <a:pt x="372" y="229"/>
                </a:cubicBezTo>
                <a:cubicBezTo>
                  <a:pt x="364" y="227"/>
                  <a:pt x="357" y="226"/>
                  <a:pt x="349" y="225"/>
                </a:cubicBezTo>
                <a:cubicBezTo>
                  <a:pt x="343" y="220"/>
                  <a:pt x="337" y="215"/>
                  <a:pt x="331" y="211"/>
                </a:cubicBezTo>
                <a:close/>
                <a:moveTo>
                  <a:pt x="388" y="256"/>
                </a:moveTo>
                <a:cubicBezTo>
                  <a:pt x="378" y="248"/>
                  <a:pt x="368" y="239"/>
                  <a:pt x="357" y="231"/>
                </a:cubicBezTo>
                <a:cubicBezTo>
                  <a:pt x="368" y="233"/>
                  <a:pt x="378" y="234"/>
                  <a:pt x="387" y="236"/>
                </a:cubicBezTo>
                <a:cubicBezTo>
                  <a:pt x="399" y="241"/>
                  <a:pt x="411" y="247"/>
                  <a:pt x="423" y="253"/>
                </a:cubicBezTo>
                <a:cubicBezTo>
                  <a:pt x="412" y="255"/>
                  <a:pt x="400" y="256"/>
                  <a:pt x="388" y="256"/>
                </a:cubicBezTo>
                <a:close/>
                <a:moveTo>
                  <a:pt x="431" y="252"/>
                </a:moveTo>
                <a:cubicBezTo>
                  <a:pt x="422" y="247"/>
                  <a:pt x="412" y="242"/>
                  <a:pt x="403" y="238"/>
                </a:cubicBezTo>
                <a:cubicBezTo>
                  <a:pt x="423" y="240"/>
                  <a:pt x="441" y="243"/>
                  <a:pt x="459" y="248"/>
                </a:cubicBezTo>
                <a:cubicBezTo>
                  <a:pt x="450" y="249"/>
                  <a:pt x="440" y="251"/>
                  <a:pt x="431" y="252"/>
                </a:cubicBezTo>
                <a:close/>
                <a:moveTo>
                  <a:pt x="462" y="271"/>
                </a:moveTo>
                <a:cubicBezTo>
                  <a:pt x="454" y="266"/>
                  <a:pt x="446" y="261"/>
                  <a:pt x="438" y="256"/>
                </a:cubicBezTo>
                <a:cubicBezTo>
                  <a:pt x="447" y="255"/>
                  <a:pt x="455" y="253"/>
                  <a:pt x="464" y="252"/>
                </a:cubicBezTo>
                <a:cubicBezTo>
                  <a:pt x="466" y="252"/>
                  <a:pt x="467" y="251"/>
                  <a:pt x="469" y="251"/>
                </a:cubicBezTo>
                <a:cubicBezTo>
                  <a:pt x="470" y="251"/>
                  <a:pt x="471" y="251"/>
                  <a:pt x="471" y="252"/>
                </a:cubicBezTo>
                <a:cubicBezTo>
                  <a:pt x="478" y="254"/>
                  <a:pt x="484" y="257"/>
                  <a:pt x="491" y="259"/>
                </a:cubicBezTo>
                <a:cubicBezTo>
                  <a:pt x="481" y="263"/>
                  <a:pt x="472" y="267"/>
                  <a:pt x="462" y="271"/>
                </a:cubicBezTo>
                <a:close/>
                <a:moveTo>
                  <a:pt x="497" y="256"/>
                </a:moveTo>
                <a:cubicBezTo>
                  <a:pt x="491" y="254"/>
                  <a:pt x="485" y="252"/>
                  <a:pt x="479" y="249"/>
                </a:cubicBezTo>
                <a:cubicBezTo>
                  <a:pt x="490" y="248"/>
                  <a:pt x="501" y="246"/>
                  <a:pt x="511" y="245"/>
                </a:cubicBezTo>
                <a:cubicBezTo>
                  <a:pt x="513" y="246"/>
                  <a:pt x="515" y="247"/>
                  <a:pt x="517" y="247"/>
                </a:cubicBezTo>
                <a:cubicBezTo>
                  <a:pt x="514" y="249"/>
                  <a:pt x="511" y="250"/>
                  <a:pt x="508" y="251"/>
                </a:cubicBezTo>
                <a:cubicBezTo>
                  <a:pt x="504" y="253"/>
                  <a:pt x="501" y="255"/>
                  <a:pt x="497" y="256"/>
                </a:cubicBezTo>
                <a:close/>
                <a:moveTo>
                  <a:pt x="527" y="270"/>
                </a:moveTo>
                <a:cubicBezTo>
                  <a:pt x="519" y="266"/>
                  <a:pt x="511" y="263"/>
                  <a:pt x="503" y="259"/>
                </a:cubicBezTo>
                <a:cubicBezTo>
                  <a:pt x="505" y="258"/>
                  <a:pt x="508" y="257"/>
                  <a:pt x="510" y="256"/>
                </a:cubicBezTo>
                <a:cubicBezTo>
                  <a:pt x="515" y="254"/>
                  <a:pt x="519" y="252"/>
                  <a:pt x="523" y="250"/>
                </a:cubicBezTo>
                <a:cubicBezTo>
                  <a:pt x="531" y="253"/>
                  <a:pt x="538" y="255"/>
                  <a:pt x="545" y="258"/>
                </a:cubicBezTo>
                <a:cubicBezTo>
                  <a:pt x="539" y="262"/>
                  <a:pt x="533" y="266"/>
                  <a:pt x="527" y="270"/>
                </a:cubicBezTo>
                <a:close/>
                <a:moveTo>
                  <a:pt x="550" y="255"/>
                </a:moveTo>
                <a:cubicBezTo>
                  <a:pt x="543" y="252"/>
                  <a:pt x="536" y="250"/>
                  <a:pt x="530" y="247"/>
                </a:cubicBezTo>
                <a:cubicBezTo>
                  <a:pt x="537" y="244"/>
                  <a:pt x="544" y="241"/>
                  <a:pt x="551" y="239"/>
                </a:cubicBezTo>
                <a:cubicBezTo>
                  <a:pt x="557" y="240"/>
                  <a:pt x="562" y="241"/>
                  <a:pt x="567" y="242"/>
                </a:cubicBezTo>
                <a:cubicBezTo>
                  <a:pt x="562" y="245"/>
                  <a:pt x="558" y="249"/>
                  <a:pt x="553" y="252"/>
                </a:cubicBezTo>
                <a:cubicBezTo>
                  <a:pt x="552" y="253"/>
                  <a:pt x="551" y="254"/>
                  <a:pt x="550" y="255"/>
                </a:cubicBezTo>
                <a:close/>
                <a:moveTo>
                  <a:pt x="597" y="251"/>
                </a:moveTo>
                <a:cubicBezTo>
                  <a:pt x="592" y="256"/>
                  <a:pt x="586" y="261"/>
                  <a:pt x="581" y="266"/>
                </a:cubicBezTo>
                <a:cubicBezTo>
                  <a:pt x="573" y="263"/>
                  <a:pt x="566" y="261"/>
                  <a:pt x="559" y="258"/>
                </a:cubicBezTo>
                <a:cubicBezTo>
                  <a:pt x="557" y="257"/>
                  <a:pt x="556" y="257"/>
                  <a:pt x="555" y="257"/>
                </a:cubicBezTo>
                <a:cubicBezTo>
                  <a:pt x="555" y="257"/>
                  <a:pt x="555" y="256"/>
                  <a:pt x="555" y="256"/>
                </a:cubicBezTo>
                <a:cubicBezTo>
                  <a:pt x="562" y="252"/>
                  <a:pt x="568" y="248"/>
                  <a:pt x="574" y="244"/>
                </a:cubicBezTo>
                <a:cubicBezTo>
                  <a:pt x="577" y="244"/>
                  <a:pt x="580" y="245"/>
                  <a:pt x="583" y="245"/>
                </a:cubicBezTo>
                <a:cubicBezTo>
                  <a:pt x="588" y="246"/>
                  <a:pt x="594" y="248"/>
                  <a:pt x="599" y="249"/>
                </a:cubicBezTo>
                <a:cubicBezTo>
                  <a:pt x="598" y="249"/>
                  <a:pt x="598" y="250"/>
                  <a:pt x="597" y="251"/>
                </a:cubicBezTo>
                <a:close/>
                <a:moveTo>
                  <a:pt x="603" y="245"/>
                </a:moveTo>
                <a:cubicBezTo>
                  <a:pt x="597" y="243"/>
                  <a:pt x="590" y="242"/>
                  <a:pt x="584" y="241"/>
                </a:cubicBezTo>
                <a:cubicBezTo>
                  <a:pt x="582" y="240"/>
                  <a:pt x="581" y="240"/>
                  <a:pt x="579" y="240"/>
                </a:cubicBezTo>
                <a:cubicBezTo>
                  <a:pt x="584" y="237"/>
                  <a:pt x="588" y="234"/>
                  <a:pt x="591" y="232"/>
                </a:cubicBezTo>
                <a:cubicBezTo>
                  <a:pt x="595" y="232"/>
                  <a:pt x="600" y="232"/>
                  <a:pt x="604" y="232"/>
                </a:cubicBezTo>
                <a:cubicBezTo>
                  <a:pt x="608" y="232"/>
                  <a:pt x="612" y="232"/>
                  <a:pt x="616" y="233"/>
                </a:cubicBezTo>
                <a:cubicBezTo>
                  <a:pt x="612" y="236"/>
                  <a:pt x="608" y="240"/>
                  <a:pt x="603" y="245"/>
                </a:cubicBezTo>
                <a:close/>
                <a:moveTo>
                  <a:pt x="636" y="252"/>
                </a:moveTo>
                <a:cubicBezTo>
                  <a:pt x="627" y="250"/>
                  <a:pt x="618" y="248"/>
                  <a:pt x="609" y="246"/>
                </a:cubicBezTo>
                <a:cubicBezTo>
                  <a:pt x="614" y="241"/>
                  <a:pt x="618" y="237"/>
                  <a:pt x="623" y="233"/>
                </a:cubicBezTo>
                <a:cubicBezTo>
                  <a:pt x="632" y="233"/>
                  <a:pt x="642" y="233"/>
                  <a:pt x="651" y="234"/>
                </a:cubicBezTo>
                <a:cubicBezTo>
                  <a:pt x="648" y="238"/>
                  <a:pt x="645" y="242"/>
                  <a:pt x="641" y="246"/>
                </a:cubicBezTo>
                <a:cubicBezTo>
                  <a:pt x="640" y="248"/>
                  <a:pt x="638" y="250"/>
                  <a:pt x="636" y="252"/>
                </a:cubicBezTo>
                <a:close/>
                <a:moveTo>
                  <a:pt x="665" y="260"/>
                </a:moveTo>
                <a:cubicBezTo>
                  <a:pt x="657" y="257"/>
                  <a:pt x="649" y="255"/>
                  <a:pt x="641" y="253"/>
                </a:cubicBezTo>
                <a:cubicBezTo>
                  <a:pt x="643" y="252"/>
                  <a:pt x="644" y="251"/>
                  <a:pt x="645" y="249"/>
                </a:cubicBezTo>
                <a:cubicBezTo>
                  <a:pt x="649" y="244"/>
                  <a:pt x="653" y="239"/>
                  <a:pt x="657" y="234"/>
                </a:cubicBezTo>
                <a:cubicBezTo>
                  <a:pt x="666" y="235"/>
                  <a:pt x="674" y="236"/>
                  <a:pt x="683" y="237"/>
                </a:cubicBezTo>
                <a:cubicBezTo>
                  <a:pt x="677" y="244"/>
                  <a:pt x="671" y="252"/>
                  <a:pt x="665" y="260"/>
                </a:cubicBezTo>
                <a:close/>
                <a:moveTo>
                  <a:pt x="714" y="252"/>
                </a:moveTo>
                <a:cubicBezTo>
                  <a:pt x="710" y="258"/>
                  <a:pt x="705" y="265"/>
                  <a:pt x="701" y="272"/>
                </a:cubicBezTo>
                <a:cubicBezTo>
                  <a:pt x="690" y="268"/>
                  <a:pt x="680" y="264"/>
                  <a:pt x="670" y="261"/>
                </a:cubicBezTo>
                <a:cubicBezTo>
                  <a:pt x="676" y="253"/>
                  <a:pt x="682" y="245"/>
                  <a:pt x="688" y="238"/>
                </a:cubicBezTo>
                <a:cubicBezTo>
                  <a:pt x="698" y="239"/>
                  <a:pt x="709" y="241"/>
                  <a:pt x="719" y="243"/>
                </a:cubicBezTo>
                <a:cubicBezTo>
                  <a:pt x="718" y="246"/>
                  <a:pt x="716" y="249"/>
                  <a:pt x="714" y="252"/>
                </a:cubicBezTo>
                <a:close/>
                <a:moveTo>
                  <a:pt x="722" y="239"/>
                </a:moveTo>
                <a:cubicBezTo>
                  <a:pt x="712" y="236"/>
                  <a:pt x="702" y="235"/>
                  <a:pt x="692" y="233"/>
                </a:cubicBezTo>
                <a:cubicBezTo>
                  <a:pt x="698" y="227"/>
                  <a:pt x="703" y="220"/>
                  <a:pt x="709" y="214"/>
                </a:cubicBezTo>
                <a:cubicBezTo>
                  <a:pt x="718" y="214"/>
                  <a:pt x="728" y="214"/>
                  <a:pt x="738" y="214"/>
                </a:cubicBezTo>
                <a:cubicBezTo>
                  <a:pt x="733" y="222"/>
                  <a:pt x="728" y="230"/>
                  <a:pt x="722" y="239"/>
                </a:cubicBezTo>
                <a:close/>
                <a:moveTo>
                  <a:pt x="773" y="220"/>
                </a:moveTo>
                <a:cubicBezTo>
                  <a:pt x="768" y="229"/>
                  <a:pt x="763" y="238"/>
                  <a:pt x="758" y="248"/>
                </a:cubicBezTo>
                <a:cubicBezTo>
                  <a:pt x="747" y="245"/>
                  <a:pt x="737" y="242"/>
                  <a:pt x="727" y="240"/>
                </a:cubicBezTo>
                <a:cubicBezTo>
                  <a:pt x="733" y="231"/>
                  <a:pt x="739" y="223"/>
                  <a:pt x="744" y="214"/>
                </a:cubicBezTo>
                <a:cubicBezTo>
                  <a:pt x="754" y="215"/>
                  <a:pt x="764" y="216"/>
                  <a:pt x="774" y="217"/>
                </a:cubicBezTo>
                <a:cubicBezTo>
                  <a:pt x="774" y="218"/>
                  <a:pt x="773" y="219"/>
                  <a:pt x="773" y="220"/>
                </a:cubicBezTo>
                <a:close/>
                <a:moveTo>
                  <a:pt x="786" y="195"/>
                </a:moveTo>
                <a:cubicBezTo>
                  <a:pt x="783" y="201"/>
                  <a:pt x="780" y="207"/>
                  <a:pt x="777" y="213"/>
                </a:cubicBezTo>
                <a:cubicBezTo>
                  <a:pt x="766" y="211"/>
                  <a:pt x="757" y="210"/>
                  <a:pt x="747" y="210"/>
                </a:cubicBezTo>
                <a:cubicBezTo>
                  <a:pt x="748" y="208"/>
                  <a:pt x="750" y="206"/>
                  <a:pt x="751" y="204"/>
                </a:cubicBezTo>
                <a:cubicBezTo>
                  <a:pt x="754" y="199"/>
                  <a:pt x="758" y="195"/>
                  <a:pt x="762" y="190"/>
                </a:cubicBezTo>
                <a:cubicBezTo>
                  <a:pt x="772" y="189"/>
                  <a:pt x="781" y="188"/>
                  <a:pt x="791" y="188"/>
                </a:cubicBezTo>
                <a:cubicBezTo>
                  <a:pt x="789" y="190"/>
                  <a:pt x="788" y="193"/>
                  <a:pt x="786" y="195"/>
                </a:cubicBezTo>
                <a:close/>
                <a:moveTo>
                  <a:pt x="794" y="183"/>
                </a:moveTo>
                <a:cubicBezTo>
                  <a:pt x="785" y="183"/>
                  <a:pt x="776" y="183"/>
                  <a:pt x="768" y="184"/>
                </a:cubicBezTo>
                <a:cubicBezTo>
                  <a:pt x="774" y="178"/>
                  <a:pt x="780" y="173"/>
                  <a:pt x="787" y="168"/>
                </a:cubicBezTo>
                <a:cubicBezTo>
                  <a:pt x="794" y="166"/>
                  <a:pt x="801" y="164"/>
                  <a:pt x="809" y="162"/>
                </a:cubicBezTo>
                <a:cubicBezTo>
                  <a:pt x="803" y="169"/>
                  <a:pt x="798" y="176"/>
                  <a:pt x="794" y="183"/>
                </a:cubicBezTo>
                <a:close/>
                <a:moveTo>
                  <a:pt x="814" y="157"/>
                </a:moveTo>
                <a:cubicBezTo>
                  <a:pt x="809" y="157"/>
                  <a:pt x="804" y="158"/>
                  <a:pt x="800" y="160"/>
                </a:cubicBezTo>
                <a:cubicBezTo>
                  <a:pt x="807" y="155"/>
                  <a:pt x="816" y="150"/>
                  <a:pt x="825" y="146"/>
                </a:cubicBezTo>
                <a:cubicBezTo>
                  <a:pt x="821" y="150"/>
                  <a:pt x="817" y="153"/>
                  <a:pt x="814" y="157"/>
                </a:cubicBezTo>
                <a:close/>
                <a:moveTo>
                  <a:pt x="10" y="234"/>
                </a:moveTo>
                <a:cubicBezTo>
                  <a:pt x="6" y="234"/>
                  <a:pt x="3" y="234"/>
                  <a:pt x="0" y="234"/>
                </a:cubicBezTo>
                <a:cubicBezTo>
                  <a:pt x="0" y="239"/>
                  <a:pt x="0" y="239"/>
                  <a:pt x="0" y="239"/>
                </a:cubicBezTo>
                <a:cubicBezTo>
                  <a:pt x="3" y="239"/>
                  <a:pt x="7" y="239"/>
                  <a:pt x="10" y="239"/>
                </a:cubicBezTo>
                <a:cubicBezTo>
                  <a:pt x="17" y="238"/>
                  <a:pt x="22" y="238"/>
                  <a:pt x="27" y="238"/>
                </a:cubicBezTo>
                <a:cubicBezTo>
                  <a:pt x="70" y="238"/>
                  <a:pt x="112" y="251"/>
                  <a:pt x="152" y="275"/>
                </a:cubicBezTo>
                <a:cubicBezTo>
                  <a:pt x="161" y="275"/>
                  <a:pt x="161" y="275"/>
                  <a:pt x="161" y="275"/>
                </a:cubicBezTo>
                <a:cubicBezTo>
                  <a:pt x="119" y="248"/>
                  <a:pt x="73" y="233"/>
                  <a:pt x="27" y="233"/>
                </a:cubicBezTo>
                <a:cubicBezTo>
                  <a:pt x="22" y="233"/>
                  <a:pt x="17" y="233"/>
                  <a:pt x="10" y="234"/>
                </a:cubicBezTo>
                <a:close/>
                <a:moveTo>
                  <a:pt x="8" y="258"/>
                </a:moveTo>
                <a:cubicBezTo>
                  <a:pt x="6" y="258"/>
                  <a:pt x="3" y="258"/>
                  <a:pt x="0" y="258"/>
                </a:cubicBezTo>
                <a:cubicBezTo>
                  <a:pt x="0" y="263"/>
                  <a:pt x="0" y="263"/>
                  <a:pt x="0" y="263"/>
                </a:cubicBezTo>
                <a:cubicBezTo>
                  <a:pt x="3" y="263"/>
                  <a:pt x="6" y="263"/>
                  <a:pt x="8" y="263"/>
                </a:cubicBezTo>
                <a:cubicBezTo>
                  <a:pt x="40" y="261"/>
                  <a:pt x="70" y="266"/>
                  <a:pt x="100" y="275"/>
                </a:cubicBezTo>
                <a:cubicBezTo>
                  <a:pt x="114" y="275"/>
                  <a:pt x="114" y="275"/>
                  <a:pt x="114" y="275"/>
                </a:cubicBezTo>
                <a:cubicBezTo>
                  <a:pt x="80" y="262"/>
                  <a:pt x="45" y="256"/>
                  <a:pt x="8" y="2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Content Placeholder 2"/>
          <p:cNvSpPr>
            <a:spLocks noGrp="1"/>
          </p:cNvSpPr>
          <p:nvPr>
            <p:ph idx="1"/>
          </p:nvPr>
        </p:nvSpPr>
        <p:spPr bwMode="gray">
          <a:xfrm>
            <a:off x="827997" y="1583999"/>
            <a:ext cx="5400000" cy="460800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bwMode="gray">
          <a:xfrm>
            <a:off x="6407999" y="0"/>
            <a:ext cx="5788800" cy="6200775"/>
          </a:xfrm>
        </p:spPr>
        <p:txBody>
          <a:bodyPr/>
          <a:lstStyle/>
          <a:p>
            <a:endParaRPr lang="en-GB"/>
          </a:p>
        </p:txBody>
      </p:sp>
      <p:sp>
        <p:nvSpPr>
          <p:cNvPr id="6" name="Date Placeholder 5"/>
          <p:cNvSpPr>
            <a:spLocks noGrp="1"/>
          </p:cNvSpPr>
          <p:nvPr>
            <p:ph type="dt" sz="half" idx="14"/>
          </p:nvPr>
        </p:nvSpPr>
        <p:spPr bwMode="gray"/>
        <p:txBody>
          <a:bodyPr/>
          <a:lstStyle/>
          <a:p>
            <a:r>
              <a:rPr lang="en-US"/>
              <a:t>10/10/2019</a:t>
            </a:r>
            <a:endParaRPr lang="en-GB" dirty="0"/>
          </a:p>
        </p:txBody>
      </p:sp>
      <p:sp>
        <p:nvSpPr>
          <p:cNvPr id="7" name="Footer Placeholder 6"/>
          <p:cNvSpPr>
            <a:spLocks noGrp="1"/>
          </p:cNvSpPr>
          <p:nvPr>
            <p:ph type="ftr" sz="quarter" idx="15"/>
          </p:nvPr>
        </p:nvSpPr>
        <p:spPr bwMode="gray"/>
        <p:txBody>
          <a:bodyPr/>
          <a:lstStyle/>
          <a:p>
            <a:r>
              <a:rPr lang="fr-BE"/>
              <a:t>SC-WG InPs                  @ERTICO | ERTICO.COM</a:t>
            </a:r>
            <a:endParaRPr lang="en-GB" dirty="0"/>
          </a:p>
        </p:txBody>
      </p:sp>
      <p:sp>
        <p:nvSpPr>
          <p:cNvPr id="8" name="Slide Number Placeholder 7"/>
          <p:cNvSpPr>
            <a:spLocks noGrp="1"/>
          </p:cNvSpPr>
          <p:nvPr>
            <p:ph type="sldNum" sz="quarter" idx="16"/>
          </p:nvPr>
        </p:nvSpPr>
        <p:spPr bwMode="gray"/>
        <p:txBody>
          <a:bodyPr/>
          <a:lstStyle/>
          <a:p>
            <a:fld id="{D111156B-CF7C-4127-A427-D73B3D97ED30}" type="slidenum">
              <a:rPr lang="en-GB" smtClean="0"/>
              <a:pPr/>
              <a:t>‹N›</a:t>
            </a:fld>
            <a:endParaRPr lang="en-GB" dirty="0"/>
          </a:p>
        </p:txBody>
      </p:sp>
      <p:sp>
        <p:nvSpPr>
          <p:cNvPr id="14" name="Title 13"/>
          <p:cNvSpPr>
            <a:spLocks noGrp="1"/>
          </p:cNvSpPr>
          <p:nvPr>
            <p:ph type="title" hasCustomPrompt="1"/>
          </p:nvPr>
        </p:nvSpPr>
        <p:spPr bwMode="gray">
          <a:xfrm>
            <a:off x="827998" y="216000"/>
            <a:ext cx="5400000" cy="1325563"/>
          </a:xfrm>
        </p:spPr>
        <p:txBody>
          <a:bodyPr/>
          <a:lstStyle/>
          <a:p>
            <a:r>
              <a:rPr lang="en-US" dirty="0"/>
              <a:t>Clean</a:t>
            </a:r>
            <a:br>
              <a:rPr lang="en-US" dirty="0"/>
            </a:br>
            <a:r>
              <a:rPr lang="en-US" dirty="0"/>
              <a:t>Mobility</a:t>
            </a:r>
            <a:endParaRPr lang="en-GB" dirty="0"/>
          </a:p>
        </p:txBody>
      </p:sp>
    </p:spTree>
    <p:extLst>
      <p:ext uri="{BB962C8B-B14F-4D97-AF65-F5344CB8AC3E}">
        <p14:creationId xmlns:p14="http://schemas.microsoft.com/office/powerpoint/2010/main" val="276049606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E5CF22D-B0D6-4639-9FB3-34DFB4AEA5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Slide title</a:t>
            </a:r>
          </a:p>
        </p:txBody>
      </p:sp>
      <p:sp>
        <p:nvSpPr>
          <p:cNvPr id="3" name="Textplatzhalter 2">
            <a:extLst>
              <a:ext uri="{FF2B5EF4-FFF2-40B4-BE49-F238E27FC236}">
                <a16:creationId xmlns:a16="http://schemas.microsoft.com/office/drawing/2014/main" id="{AFC23F8C-E7EC-48E7-932B-269AF2190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E6F35E33-DC68-4FB9-B203-D007CFFD1344}"/>
              </a:ext>
            </a:extLst>
          </p:cNvPr>
          <p:cNvSpPr>
            <a:spLocks noGrp="1"/>
          </p:cNvSpPr>
          <p:nvPr>
            <p:ph type="ftr" sz="quarter" idx="3"/>
          </p:nvPr>
        </p:nvSpPr>
        <p:spPr>
          <a:xfrm>
            <a:off x="4038600" y="6356350"/>
            <a:ext cx="73152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r>
              <a:rPr lang="de-DE" err="1"/>
              <a:t>Footer</a:t>
            </a:r>
            <a:endParaRPr lang="de-DE"/>
          </a:p>
        </p:txBody>
      </p:sp>
      <p:sp>
        <p:nvSpPr>
          <p:cNvPr id="6" name="Foliennummernplatzhalter 5">
            <a:extLst>
              <a:ext uri="{FF2B5EF4-FFF2-40B4-BE49-F238E27FC236}">
                <a16:creationId xmlns:a16="http://schemas.microsoft.com/office/drawing/2014/main" id="{32CE31BA-BA27-422E-9934-70AC88251EA7}"/>
              </a:ext>
            </a:extLst>
          </p:cNvPr>
          <p:cNvSpPr>
            <a:spLocks noGrp="1"/>
          </p:cNvSpPr>
          <p:nvPr>
            <p:ph type="sldNum" sz="quarter" idx="4"/>
          </p:nvPr>
        </p:nvSpPr>
        <p:spPr>
          <a:xfrm>
            <a:off x="11353800" y="6356350"/>
            <a:ext cx="576072"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FE24B2EC-0750-4D8F-84A5-845840A88C57}" type="slidenum">
              <a:rPr lang="de-DE" smtClean="0"/>
              <a:pPr/>
              <a:t>‹N›</a:t>
            </a:fld>
            <a:endParaRPr lang="de-DE"/>
          </a:p>
        </p:txBody>
      </p:sp>
      <p:sp>
        <p:nvSpPr>
          <p:cNvPr id="7" name="Rechteck 6">
            <a:extLst>
              <a:ext uri="{FF2B5EF4-FFF2-40B4-BE49-F238E27FC236}">
                <a16:creationId xmlns:a16="http://schemas.microsoft.com/office/drawing/2014/main" id="{3943C4F3-AE06-438D-8F4A-900786E26B65}"/>
              </a:ext>
            </a:extLst>
          </p:cNvPr>
          <p:cNvSpPr/>
          <p:nvPr userDrawn="1"/>
        </p:nvSpPr>
        <p:spPr>
          <a:xfrm rot="21437166">
            <a:off x="-150305" y="-160294"/>
            <a:ext cx="678490" cy="723119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latin typeface="Gill Sans MT" panose="020B0502020104020203" pitchFamily="34" charset="0"/>
            </a:endParaRPr>
          </a:p>
        </p:txBody>
      </p:sp>
      <p:sp>
        <p:nvSpPr>
          <p:cNvPr id="8" name="Rechteck 7">
            <a:extLst>
              <a:ext uri="{FF2B5EF4-FFF2-40B4-BE49-F238E27FC236}">
                <a16:creationId xmlns:a16="http://schemas.microsoft.com/office/drawing/2014/main" id="{A809BC6B-3F9C-495F-9910-075C0E4A0D9E}"/>
              </a:ext>
            </a:extLst>
          </p:cNvPr>
          <p:cNvSpPr/>
          <p:nvPr userDrawn="1"/>
        </p:nvSpPr>
        <p:spPr>
          <a:xfrm rot="155577">
            <a:off x="101997" y="-147785"/>
            <a:ext cx="264919" cy="709713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latin typeface="Gill Sans MT" panose="020B0502020104020203" pitchFamily="34" charset="0"/>
            </a:endParaRPr>
          </a:p>
        </p:txBody>
      </p:sp>
      <p:sp>
        <p:nvSpPr>
          <p:cNvPr id="10" name="Rechteck 9">
            <a:extLst>
              <a:ext uri="{FF2B5EF4-FFF2-40B4-BE49-F238E27FC236}">
                <a16:creationId xmlns:a16="http://schemas.microsoft.com/office/drawing/2014/main" id="{1D52E918-8F2D-4BE6-B45C-8C2C0347C5F3}"/>
              </a:ext>
            </a:extLst>
          </p:cNvPr>
          <p:cNvSpPr/>
          <p:nvPr userDrawn="1"/>
        </p:nvSpPr>
        <p:spPr>
          <a:xfrm rot="162834" flipH="1">
            <a:off x="12031154" y="-132074"/>
            <a:ext cx="678490" cy="723119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latin typeface="Gill Sans MT" panose="020B0502020104020203" pitchFamily="34" charset="0"/>
            </a:endParaRPr>
          </a:p>
        </p:txBody>
      </p:sp>
      <p:sp>
        <p:nvSpPr>
          <p:cNvPr id="11" name="Rechteck 10">
            <a:extLst>
              <a:ext uri="{FF2B5EF4-FFF2-40B4-BE49-F238E27FC236}">
                <a16:creationId xmlns:a16="http://schemas.microsoft.com/office/drawing/2014/main" id="{B79FB8C3-04A8-4D20-BDED-83F792FA11F1}"/>
              </a:ext>
            </a:extLst>
          </p:cNvPr>
          <p:cNvSpPr/>
          <p:nvPr userDrawn="1"/>
        </p:nvSpPr>
        <p:spPr>
          <a:xfrm rot="21444423" flipH="1">
            <a:off x="12077392" y="-119565"/>
            <a:ext cx="264919" cy="709713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latin typeface="Gill Sans MT" panose="020B0502020104020203" pitchFamily="34" charset="0"/>
            </a:endParaRPr>
          </a:p>
        </p:txBody>
      </p:sp>
    </p:spTree>
    <p:extLst>
      <p:ext uri="{BB962C8B-B14F-4D97-AF65-F5344CB8AC3E}">
        <p14:creationId xmlns:p14="http://schemas.microsoft.com/office/powerpoint/2010/main" val="427460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827997" y="216000"/>
            <a:ext cx="1116000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gray">
          <a:xfrm>
            <a:off x="827997" y="1583999"/>
            <a:ext cx="11160000" cy="4608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bwMode="gray">
          <a:xfrm>
            <a:off x="964480" y="6356350"/>
            <a:ext cx="27432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10/10/2019</a:t>
            </a:r>
            <a:endParaRPr lang="en-GB" dirty="0"/>
          </a:p>
        </p:txBody>
      </p:sp>
      <p:sp>
        <p:nvSpPr>
          <p:cNvPr id="5" name="Footer Placeholder 4"/>
          <p:cNvSpPr>
            <a:spLocks noGrp="1"/>
          </p:cNvSpPr>
          <p:nvPr>
            <p:ph type="ftr" sz="quarter" idx="3"/>
          </p:nvPr>
        </p:nvSpPr>
        <p:spPr bwMode="gray">
          <a:xfrm>
            <a:off x="4449145" y="6356350"/>
            <a:ext cx="41148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fr-BE"/>
              <a:t>SC-WG InPs                  @ERTICO | ERTICO.COM</a:t>
            </a:r>
            <a:endParaRPr lang="en-GB" dirty="0"/>
          </a:p>
        </p:txBody>
      </p:sp>
      <p:sp>
        <p:nvSpPr>
          <p:cNvPr id="6" name="Slide Number Placeholder 5"/>
          <p:cNvSpPr>
            <a:spLocks noGrp="1"/>
          </p:cNvSpPr>
          <p:nvPr>
            <p:ph type="sldNum" sz="quarter" idx="4"/>
          </p:nvPr>
        </p:nvSpPr>
        <p:spPr bwMode="gray">
          <a:xfrm>
            <a:off x="9244797" y="635635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11156B-CF7C-4127-A427-D73B3D97ED30}" type="slidenum">
              <a:rPr lang="en-GB" smtClean="0"/>
              <a:pPr/>
              <a:t>‹N›</a:t>
            </a:fld>
            <a:endParaRPr lang="en-GB" dirty="0"/>
          </a:p>
        </p:txBody>
      </p:sp>
    </p:spTree>
    <p:extLst>
      <p:ext uri="{BB962C8B-B14F-4D97-AF65-F5344CB8AC3E}">
        <p14:creationId xmlns:p14="http://schemas.microsoft.com/office/powerpoint/2010/main" val="168819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231775" indent="-179388" algn="l" defTabSz="914400" rtl="0" eaLnBrk="1" latinLnBrk="0" hangingPunct="1">
        <a:lnSpc>
          <a:spcPct val="90000"/>
        </a:lnSpc>
        <a:spcBef>
          <a:spcPts val="500"/>
        </a:spcBef>
        <a:buFont typeface="Arial"/>
        <a:buChar char="•"/>
        <a:tabLst/>
        <a:defRPr sz="2200" kern="1200">
          <a:solidFill>
            <a:schemeClr val="tx1"/>
          </a:solidFill>
          <a:latin typeface="+mn-lt"/>
          <a:ea typeface="+mn-ea"/>
          <a:cs typeface="+mn-cs"/>
        </a:defRPr>
      </a:lvl2pPr>
      <a:lvl3pPr marL="438150" indent="-2063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712788" indent="-1825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20775" indent="-179388" algn="l" defTabSz="914400" rtl="0" eaLnBrk="1" latinLnBrk="0" hangingPunct="1">
        <a:lnSpc>
          <a:spcPct val="90000"/>
        </a:lnSpc>
        <a:spcBef>
          <a:spcPts val="500"/>
        </a:spcBef>
        <a:buFont typeface="Courier New" charset="0"/>
        <a:buChar char="o"/>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32">
          <p15:clr>
            <a:srgbClr val="F26B43"/>
          </p15:clr>
        </p15:guide>
        <p15:guide id="2" orient="horz" pos="3906">
          <p15:clr>
            <a:srgbClr val="F26B43"/>
          </p15:clr>
        </p15:guide>
        <p15:guide id="3" pos="5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8.emf"/><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jpeg"/><Relationship Id="rId23" Type="http://schemas.openxmlformats.org/officeDocument/2006/relationships/image" Target="../media/image29.jpe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eg"/></Relationships>
</file>

<file path=ppt/slides/_rels/slide34.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jpe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8.emf"/><Relationship Id="rId1" Type="http://schemas.openxmlformats.org/officeDocument/2006/relationships/slideLayout" Target="../slideLayouts/slideLayout1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emf"/></Relationships>
</file>

<file path=ppt/slides/_rels/slide4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9.jpg"/><Relationship Id="rId4" Type="http://schemas.openxmlformats.org/officeDocument/2006/relationships/diagramLayout" Target="../diagrams/layout3.xml"/><Relationship Id="rId9"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Annet.van.Veenendaal@NDW.nu" TargetMode="External"/><Relationship Id="rId2" Type="http://schemas.openxmlformats.org/officeDocument/2006/relationships/hyperlink" Target="mailto:Stephanie.Leonard@TomTom.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4C7D5-BCDF-4088-8E60-EE9C532C8753}"/>
              </a:ext>
            </a:extLst>
          </p:cNvPr>
          <p:cNvSpPr>
            <a:spLocks noGrp="1"/>
          </p:cNvSpPr>
          <p:nvPr>
            <p:ph type="ctrTitle"/>
          </p:nvPr>
        </p:nvSpPr>
        <p:spPr>
          <a:xfrm>
            <a:off x="1524000" y="2557669"/>
            <a:ext cx="10319657" cy="2425149"/>
          </a:xfrm>
        </p:spPr>
        <p:txBody>
          <a:bodyPr>
            <a:noAutofit/>
          </a:bodyPr>
          <a:lstStyle/>
          <a:p>
            <a:pPr>
              <a:lnSpc>
                <a:spcPct val="50000"/>
              </a:lnSpc>
            </a:pPr>
            <a:br>
              <a:rPr lang="de-DE" sz="4000" dirty="0"/>
            </a:br>
            <a:br>
              <a:rPr lang="de-DE" sz="4000" b="1" dirty="0">
                <a:latin typeface="Calibri" panose="020F0502020204030204" pitchFamily="34" charset="0"/>
                <a:cs typeface="Calibri" panose="020F0502020204030204" pitchFamily="34" charset="0"/>
              </a:rPr>
            </a:br>
            <a:r>
              <a:rPr lang="de-DE" sz="4000" b="1" dirty="0">
                <a:latin typeface="Calibri" panose="020F0502020204030204" pitchFamily="34" charset="0"/>
                <a:cs typeface="Calibri" panose="020F0502020204030204" pitchFamily="34" charset="0"/>
              </a:rPr>
              <a:t>Implementation </a:t>
            </a:r>
            <a:r>
              <a:rPr lang="en-US" sz="4000" b="1" dirty="0">
                <a:latin typeface="Calibri" panose="020F0502020204030204" pitchFamily="34" charset="0"/>
                <a:cs typeface="Calibri" panose="020F0502020204030204" pitchFamily="34" charset="0"/>
              </a:rPr>
              <a:t>of the revised </a:t>
            </a: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RTTI Delegated Regulation</a:t>
            </a: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endParaRPr lang="de-DE" sz="4000" b="1" dirty="0"/>
          </a:p>
        </p:txBody>
      </p:sp>
      <p:sp>
        <p:nvSpPr>
          <p:cNvPr id="3" name="Untertitel 2">
            <a:extLst>
              <a:ext uri="{FF2B5EF4-FFF2-40B4-BE49-F238E27FC236}">
                <a16:creationId xmlns:a16="http://schemas.microsoft.com/office/drawing/2014/main" id="{6C5936DD-D638-4AEF-B88D-73CCDA2594A3}"/>
              </a:ext>
            </a:extLst>
          </p:cNvPr>
          <p:cNvSpPr>
            <a:spLocks noGrp="1"/>
          </p:cNvSpPr>
          <p:nvPr>
            <p:ph type="subTitle" idx="1"/>
          </p:nvPr>
        </p:nvSpPr>
        <p:spPr>
          <a:xfrm>
            <a:off x="1524000" y="5082002"/>
            <a:ext cx="9496023" cy="1658432"/>
          </a:xfrm>
        </p:spPr>
        <p:txBody>
          <a:bodyPr>
            <a:normAutofit/>
          </a:bodyPr>
          <a:lstStyle/>
          <a:p>
            <a:r>
              <a:rPr lang="nl-NL" sz="2300" dirty="0"/>
              <a:t>Online workshop NAPCORE</a:t>
            </a:r>
          </a:p>
          <a:p>
            <a:r>
              <a:rPr lang="nl-NL" sz="2300" dirty="0" err="1">
                <a:latin typeface="Calibri" panose="020F0502020204030204" pitchFamily="34" charset="0"/>
                <a:cs typeface="Calibri" panose="020F0502020204030204" pitchFamily="34" charset="0"/>
              </a:rPr>
              <a:t>February</a:t>
            </a:r>
            <a:r>
              <a:rPr lang="nl-NL" sz="2300" dirty="0">
                <a:latin typeface="Calibri" panose="020F0502020204030204" pitchFamily="34" charset="0"/>
                <a:cs typeface="Calibri" panose="020F0502020204030204" pitchFamily="34" charset="0"/>
              </a:rPr>
              <a:t> 1</a:t>
            </a:r>
            <a:r>
              <a:rPr lang="nl-NL" sz="2300" baseline="30000" dirty="0">
                <a:latin typeface="Calibri" panose="020F0502020204030204" pitchFamily="34" charset="0"/>
                <a:cs typeface="Calibri" panose="020F0502020204030204" pitchFamily="34" charset="0"/>
              </a:rPr>
              <a:t>st</a:t>
            </a:r>
            <a:r>
              <a:rPr lang="nl-NL" sz="2300" dirty="0">
                <a:latin typeface="Calibri" panose="020F0502020204030204" pitchFamily="34" charset="0"/>
                <a:cs typeface="Calibri" panose="020F0502020204030204" pitchFamily="34" charset="0"/>
              </a:rPr>
              <a:t> 2023</a:t>
            </a:r>
          </a:p>
        </p:txBody>
      </p:sp>
      <p:pic>
        <p:nvPicPr>
          <p:cNvPr id="4" name="Grafik 3">
            <a:extLst>
              <a:ext uri="{FF2B5EF4-FFF2-40B4-BE49-F238E27FC236}">
                <a16:creationId xmlns:a16="http://schemas.microsoft.com/office/drawing/2014/main" id="{516C3407-19DB-4ED9-AE75-993D7A4F348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4401"/>
          <a:stretch/>
        </p:blipFill>
        <p:spPr>
          <a:xfrm>
            <a:off x="1171977" y="21455"/>
            <a:ext cx="4275233" cy="2773996"/>
          </a:xfrm>
          <a:prstGeom prst="rect">
            <a:avLst/>
          </a:prstGeom>
        </p:spPr>
      </p:pic>
    </p:spTree>
    <p:extLst>
      <p:ext uri="{BB962C8B-B14F-4D97-AF65-F5344CB8AC3E}">
        <p14:creationId xmlns:p14="http://schemas.microsoft.com/office/powerpoint/2010/main" val="347124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Analysis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9548446" cy="6124754"/>
          </a:xfrm>
          <a:prstGeom prst="rect">
            <a:avLst/>
          </a:prstGeom>
          <a:noFill/>
        </p:spPr>
        <p:txBody>
          <a:bodyPr wrap="square">
            <a:spAutoFit/>
          </a:bodyPr>
          <a:lstStyle/>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“…minimum quality requirements that Member States shall agree upon in cooperation with relevant stakeholders.”</a:t>
            </a:r>
          </a:p>
          <a:p>
            <a:pPr marL="914400" lvl="1" indent="-457200">
              <a:buFont typeface="Wingdings" pitchFamily="2" charset="2"/>
              <a:buChar char="Ø"/>
            </a:pPr>
            <a:r>
              <a:rPr lang="en-US" sz="2800" u="sng" dirty="0">
                <a:latin typeface="Calibri" panose="020F0502020204030204" pitchFamily="34" charset="0"/>
                <a:cs typeface="Calibri" panose="020F0502020204030204" pitchFamily="34" charset="0"/>
              </a:rPr>
              <a:t>Quality Framework </a:t>
            </a:r>
            <a:r>
              <a:rPr lang="en-US" sz="2800" dirty="0">
                <a:latin typeface="Calibri" panose="020F0502020204030204" pitchFamily="34" charset="0"/>
                <a:cs typeface="Calibri" panose="020F0502020204030204" pitchFamily="34" charset="0"/>
              </a:rPr>
              <a:t>to be elaborated together with </a:t>
            </a:r>
            <a:r>
              <a:rPr lang="en-US" sz="2800" u="sng" dirty="0" err="1">
                <a:latin typeface="Calibri" panose="020F0502020204030204" pitchFamily="34" charset="0"/>
                <a:cs typeface="Calibri" panose="020F0502020204030204" pitchFamily="34" charset="0"/>
              </a:rPr>
              <a:t>serviceproviders</a:t>
            </a:r>
            <a:r>
              <a:rPr lang="en-US" sz="2800" dirty="0">
                <a:latin typeface="Calibri" panose="020F0502020204030204" pitchFamily="34" charset="0"/>
                <a:cs typeface="Calibri" panose="020F0502020204030204" pitchFamily="34" charset="0"/>
              </a:rPr>
              <a:t>!</a:t>
            </a:r>
          </a:p>
          <a:p>
            <a:pPr marL="914400" lvl="1" indent="-457200">
              <a:buFont typeface="Wingdings" pitchFamily="2" charset="2"/>
              <a:buChar char="Ø"/>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“…correct any inaccuracies detected … or signaled to them by any data users and end-users.”</a:t>
            </a:r>
          </a:p>
          <a:p>
            <a:pPr marL="914400" lvl="1" indent="-457200">
              <a:buFont typeface="Wingdings" pitchFamily="2" charset="2"/>
              <a:buChar char="Ø"/>
            </a:pPr>
            <a:r>
              <a:rPr lang="en-US" sz="2800" dirty="0">
                <a:latin typeface="Calibri" panose="020F0502020204030204" pitchFamily="34" charset="0"/>
                <a:cs typeface="Calibri" panose="020F0502020204030204" pitchFamily="34" charset="0"/>
              </a:rPr>
              <a:t>Improving quality through validation, also including feedback from users </a:t>
            </a:r>
            <a:r>
              <a:rPr lang="en-US" sz="2800" u="sng" dirty="0">
                <a:latin typeface="Calibri" panose="020F0502020204030204" pitchFamily="34" charset="0"/>
                <a:cs typeface="Calibri" panose="020F0502020204030204" pitchFamily="34" charset="0"/>
              </a:rPr>
              <a:t>(</a:t>
            </a:r>
            <a:r>
              <a:rPr lang="en-US" sz="2800" u="sng" dirty="0" err="1">
                <a:latin typeface="Calibri" panose="020F0502020204030204" pitchFamily="34" charset="0"/>
                <a:cs typeface="Calibri" panose="020F0502020204030204" pitchFamily="34" charset="0"/>
              </a:rPr>
              <a:t>feedbackloop</a:t>
            </a:r>
            <a:r>
              <a:rPr lang="en-US" sz="2800" u="sng" dirty="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pPr marL="914400" lvl="1" indent="-457200">
              <a:buFont typeface="Wingdings" pitchFamily="2" charset="2"/>
              <a:buChar char="Ø"/>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684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Analysis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9548446" cy="6555641"/>
          </a:xfrm>
          <a:prstGeom prst="rect">
            <a:avLst/>
          </a:prstGeom>
          <a:noFill/>
        </p:spPr>
        <p:txBody>
          <a:bodyPr wrap="square">
            <a:spAutoFit/>
          </a:bodyPr>
          <a:lstStyle/>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“…update… within a timeframe fitting to the reliable and effective use of the data…”</a:t>
            </a:r>
          </a:p>
          <a:p>
            <a:pPr marL="914400" lvl="1" indent="-457200">
              <a:buFont typeface="Wingdings" pitchFamily="2" charset="2"/>
              <a:buChar char="Ø"/>
            </a:pPr>
            <a:r>
              <a:rPr lang="en-US" sz="2800" dirty="0">
                <a:latin typeface="Calibri" panose="020F0502020204030204" pitchFamily="34" charset="0"/>
                <a:cs typeface="Calibri" panose="020F0502020204030204" pitchFamily="34" charset="0"/>
              </a:rPr>
              <a:t>Need for </a:t>
            </a:r>
            <a:r>
              <a:rPr lang="en-US" sz="2800" u="sng" dirty="0">
                <a:latin typeface="Calibri" panose="020F0502020204030204" pitchFamily="34" charset="0"/>
                <a:cs typeface="Calibri" panose="020F0502020204030204" pitchFamily="34" charset="0"/>
              </a:rPr>
              <a:t>low latencies</a:t>
            </a:r>
            <a:r>
              <a:rPr lang="en-US" sz="2800" dirty="0">
                <a:latin typeface="Calibri" panose="020F0502020204030204" pitchFamily="34" charset="0"/>
                <a:cs typeface="Calibri" panose="020F0502020204030204" pitchFamily="34" charset="0"/>
              </a:rPr>
              <a:t> for provision/updating!</a:t>
            </a:r>
          </a:p>
          <a:p>
            <a:pPr marL="914400" lvl="1" indent="-457200">
              <a:buFont typeface="Wingdings" pitchFamily="2" charset="2"/>
              <a:buChar char="Ø"/>
            </a:pPr>
            <a:r>
              <a:rPr lang="en-US" sz="2800" u="sng" dirty="0">
                <a:latin typeface="Calibri" panose="020F0502020204030204" pitchFamily="34" charset="0"/>
                <a:cs typeface="Calibri" panose="020F0502020204030204" pitchFamily="34" charset="0"/>
              </a:rPr>
              <a:t>Agreement</a:t>
            </a:r>
            <a:r>
              <a:rPr lang="en-US" sz="2800" dirty="0">
                <a:latin typeface="Calibri" panose="020F0502020204030204" pitchFamily="34" charset="0"/>
                <a:cs typeface="Calibri" panose="020F0502020204030204" pitchFamily="34" charset="0"/>
              </a:rPr>
              <a:t> with </a:t>
            </a:r>
            <a:r>
              <a:rPr lang="en-US" sz="2800" dirty="0" err="1">
                <a:latin typeface="Calibri" panose="020F0502020204030204" pitchFamily="34" charset="0"/>
                <a:cs typeface="Calibri" panose="020F0502020204030204" pitchFamily="34" charset="0"/>
              </a:rPr>
              <a:t>serviceproviders</a:t>
            </a:r>
            <a:r>
              <a:rPr lang="en-US" sz="2800" dirty="0">
                <a:latin typeface="Calibri" panose="020F0502020204030204" pitchFamily="34" charset="0"/>
                <a:cs typeface="Calibri" panose="020F0502020204030204" pitchFamily="34" charset="0"/>
              </a:rPr>
              <a:t> </a:t>
            </a:r>
            <a:r>
              <a:rPr lang="en-US" sz="2800" u="sng" dirty="0">
                <a:latin typeface="Calibri" panose="020F0502020204030204" pitchFamily="34" charset="0"/>
                <a:cs typeface="Calibri" panose="020F0502020204030204" pitchFamily="34" charset="0"/>
              </a:rPr>
              <a:t>on ‘timeliness’</a:t>
            </a:r>
            <a:r>
              <a:rPr lang="en-US" sz="2800" dirty="0">
                <a:latin typeface="Calibri" panose="020F0502020204030204" pitchFamily="34" charset="0"/>
                <a:cs typeface="Calibri" panose="020F0502020204030204" pitchFamily="34" charset="0"/>
              </a:rPr>
              <a:t>!</a:t>
            </a:r>
          </a:p>
          <a:p>
            <a:pPr marL="914400" lvl="1" indent="-457200">
              <a:buFont typeface="Wingdings" pitchFamily="2" charset="2"/>
              <a:buChar char="Ø"/>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“…road authorities and road operators may request holders of in-vehicle generated data…” </a:t>
            </a:r>
          </a:p>
          <a:p>
            <a:pPr marL="914400" lvl="1" indent="-457200">
              <a:buFont typeface="Wingdings" pitchFamily="2" charset="2"/>
              <a:buChar char="Ø"/>
            </a:pPr>
            <a:r>
              <a:rPr lang="en-US" sz="2800" dirty="0">
                <a:latin typeface="Calibri" panose="020F0502020204030204" pitchFamily="34" charset="0"/>
                <a:cs typeface="Calibri" panose="020F0502020204030204" pitchFamily="34" charset="0"/>
              </a:rPr>
              <a:t>Grants road authorities access to vehicle-generated data for defined purposes – not free of charge, but "</a:t>
            </a:r>
            <a:r>
              <a:rPr lang="en-US" sz="2800" u="sng" dirty="0">
                <a:latin typeface="Calibri" panose="020F0502020204030204" pitchFamily="34" charset="0"/>
                <a:cs typeface="Calibri" panose="020F0502020204030204" pitchFamily="34" charset="0"/>
              </a:rPr>
              <a:t>FRAND</a:t>
            </a:r>
            <a:r>
              <a:rPr lang="en-US" sz="2800" dirty="0">
                <a:latin typeface="Calibri" panose="020F0502020204030204" pitchFamily="34" charset="0"/>
                <a:cs typeface="Calibri" panose="020F0502020204030204" pitchFamily="34" charset="0"/>
              </a:rPr>
              <a:t>” (Agreement with </a:t>
            </a:r>
            <a:r>
              <a:rPr lang="en-US" sz="2800" dirty="0" err="1">
                <a:latin typeface="Calibri" panose="020F0502020204030204" pitchFamily="34" charset="0"/>
                <a:cs typeface="Calibri" panose="020F0502020204030204" pitchFamily="34" charset="0"/>
              </a:rPr>
              <a:t>serviceproviders</a:t>
            </a:r>
            <a:r>
              <a:rPr lang="en-US" sz="2800" dirty="0">
                <a:latin typeface="Calibri" panose="020F0502020204030204" pitchFamily="34" charset="0"/>
                <a:cs typeface="Calibri" panose="020F0502020204030204" pitchFamily="34" charset="0"/>
              </a:rPr>
              <a:t> on clear definitions on Fair, Reasonable and Non-Discriminatory) !</a:t>
            </a:r>
          </a:p>
          <a:p>
            <a:pPr algn="just"/>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203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Analysis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9548446" cy="5262979"/>
          </a:xfrm>
          <a:prstGeom prst="rect">
            <a:avLst/>
          </a:prstGeom>
          <a:noFill/>
        </p:spPr>
        <p:txBody>
          <a:bodyPr wrap="square">
            <a:spAutoFit/>
          </a:bodyPr>
          <a:lstStyle/>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“Data …that has been archived by road authorities or road operators…”</a:t>
            </a:r>
          </a:p>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“…predictive data on the state of the network that has been computed by road authorities or road operators…”</a:t>
            </a:r>
          </a:p>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 shall be made accessible for exchange and re-use…”</a:t>
            </a:r>
          </a:p>
          <a:p>
            <a:pPr marL="457200" indent="-457200">
              <a:buFont typeface="Arial" panose="020B0604020202020204" pitchFamily="34" charset="0"/>
              <a:buChar char="•"/>
            </a:pPr>
            <a:endParaRPr lang="en-US" sz="2800" i="1" dirty="0">
              <a:latin typeface="Calibri" panose="020F0502020204030204" pitchFamily="34" charset="0"/>
              <a:cs typeface="Calibri" panose="020F0502020204030204" pitchFamily="34" charset="0"/>
            </a:endParaRPr>
          </a:p>
          <a:p>
            <a:pPr marL="914400" lvl="1" indent="-457200">
              <a:buFont typeface="Wingdings" pitchFamily="2" charset="2"/>
              <a:buChar char="Ø"/>
            </a:pPr>
            <a:r>
              <a:rPr lang="en-US" sz="2800" dirty="0">
                <a:latin typeface="Calibri" panose="020F0502020204030204" pitchFamily="34" charset="0"/>
                <a:cs typeface="Calibri" panose="020F0502020204030204" pitchFamily="34" charset="0"/>
              </a:rPr>
              <a:t>Need for </a:t>
            </a:r>
            <a:r>
              <a:rPr lang="en-US" sz="2800" u="sng" dirty="0">
                <a:latin typeface="Calibri" panose="020F0502020204030204" pitchFamily="34" charset="0"/>
                <a:cs typeface="Calibri" panose="020F0502020204030204" pitchFamily="34" charset="0"/>
              </a:rPr>
              <a:t>historical data</a:t>
            </a:r>
            <a:r>
              <a:rPr lang="en-US" sz="2800" dirty="0">
                <a:latin typeface="Calibri" panose="020F0502020204030204" pitchFamily="34" charset="0"/>
                <a:cs typeface="Calibri" panose="020F0502020204030204" pitchFamily="34" charset="0"/>
              </a:rPr>
              <a:t>!</a:t>
            </a:r>
          </a:p>
          <a:p>
            <a:pPr marL="914400" lvl="1" indent="-457200">
              <a:buFont typeface="Wingdings" pitchFamily="2" charset="2"/>
              <a:buChar char="Ø"/>
            </a:pPr>
            <a:r>
              <a:rPr lang="en-US" sz="2800" dirty="0">
                <a:latin typeface="Calibri" panose="020F0502020204030204" pitchFamily="34" charset="0"/>
                <a:cs typeface="Calibri" panose="020F0502020204030204" pitchFamily="34" charset="0"/>
              </a:rPr>
              <a:t>Need for </a:t>
            </a:r>
            <a:r>
              <a:rPr lang="en-US" sz="2800" u="sng" dirty="0">
                <a:latin typeface="Calibri" panose="020F0502020204030204" pitchFamily="34" charset="0"/>
                <a:cs typeface="Calibri" panose="020F0502020204030204" pitchFamily="34" charset="0"/>
              </a:rPr>
              <a:t>predictive data </a:t>
            </a:r>
            <a:r>
              <a:rPr lang="en-US" sz="2800" dirty="0">
                <a:latin typeface="Calibri" panose="020F0502020204030204" pitchFamily="34" charset="0"/>
                <a:cs typeface="Calibri" panose="020F0502020204030204" pitchFamily="34" charset="0"/>
              </a:rPr>
              <a:t>(pro-active traffic management)!</a:t>
            </a:r>
          </a:p>
          <a:p>
            <a:pPr algn="just"/>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043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Analysis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9548446" cy="6617196"/>
          </a:xfrm>
          <a:prstGeom prst="rect">
            <a:avLst/>
          </a:prstGeom>
          <a:noFill/>
        </p:spPr>
        <p:txBody>
          <a:bodyPr wrap="square">
            <a:spAutoFit/>
          </a:bodyPr>
          <a:lstStyle/>
          <a:p>
            <a:pPr marL="457200" indent="-457200">
              <a:buFont typeface="Arial" panose="020B0604020202020204" pitchFamily="34" charset="0"/>
              <a:buChar char="•"/>
            </a:pPr>
            <a:r>
              <a:rPr lang="en-US" sz="2400" i="1" dirty="0">
                <a:latin typeface="Calibri" panose="020F0502020204030204" pitchFamily="34" charset="0"/>
                <a:cs typeface="Calibri" panose="020F0502020204030204" pitchFamily="34" charset="0"/>
              </a:rPr>
              <a:t>“To improve the benefits for road users in terms of road safety and less congestion, these (RTTI) services should also reflect the priorities of road authorities, as expressed </a:t>
            </a:r>
            <a:r>
              <a:rPr lang="en-US" sz="2400" i="1" dirty="0" err="1">
                <a:latin typeface="Calibri" panose="020F0502020204030204" pitchFamily="34" charset="0"/>
                <a:cs typeface="Calibri" panose="020F0502020204030204" pitchFamily="34" charset="0"/>
              </a:rPr>
              <a:t>f.e</a:t>
            </a:r>
            <a:r>
              <a:rPr lang="en-US" sz="2400" i="1" dirty="0">
                <a:latin typeface="Calibri" panose="020F0502020204030204" pitchFamily="34" charset="0"/>
                <a:cs typeface="Calibri" panose="020F0502020204030204" pitchFamily="34" charset="0"/>
              </a:rPr>
              <a:t>. through </a:t>
            </a:r>
            <a:r>
              <a:rPr lang="en-US" sz="2400" i="1" u="sng" dirty="0">
                <a:latin typeface="Calibri" panose="020F0502020204030204" pitchFamily="34" charset="0"/>
                <a:cs typeface="Calibri" panose="020F0502020204030204" pitchFamily="34" charset="0"/>
              </a:rPr>
              <a:t>digitally accessible traffic circulation plans</a:t>
            </a:r>
            <a:r>
              <a:rPr lang="en-US" sz="2400" i="1" dirty="0">
                <a:latin typeface="Calibri" panose="020F0502020204030204" pitchFamily="34" charset="0"/>
                <a:cs typeface="Calibri" panose="020F0502020204030204" pitchFamily="34" charset="0"/>
              </a:rPr>
              <a:t>.”</a:t>
            </a:r>
            <a:br>
              <a:rPr lang="en-US" sz="2400" i="1" dirty="0">
                <a:latin typeface="Calibri" panose="020F0502020204030204" pitchFamily="34" charset="0"/>
                <a:cs typeface="Calibri" panose="020F0502020204030204" pitchFamily="34" charset="0"/>
              </a:rPr>
            </a:br>
            <a:endParaRPr lang="en-US" sz="2400" i="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i="1" dirty="0">
                <a:latin typeface="Calibri" panose="020F0502020204030204" pitchFamily="34" charset="0"/>
                <a:cs typeface="Calibri" panose="020F0502020204030204" pitchFamily="34" charset="0"/>
              </a:rPr>
              <a:t>“</a:t>
            </a:r>
            <a:r>
              <a:rPr lang="en-US" sz="2400" i="1" dirty="0" err="1">
                <a:latin typeface="Calibri" panose="020F0502020204030204" pitchFamily="34" charset="0"/>
                <a:cs typeface="Calibri" panose="020F0502020204030204" pitchFamily="34" charset="0"/>
              </a:rPr>
              <a:t>Serviceproviders</a:t>
            </a:r>
            <a:r>
              <a:rPr lang="en-US" sz="2400" i="1" dirty="0">
                <a:latin typeface="Calibri" panose="020F0502020204030204" pitchFamily="34" charset="0"/>
                <a:cs typeface="Calibri" panose="020F0502020204030204" pitchFamily="34" charset="0"/>
              </a:rPr>
              <a:t> shall process and include, without additional costs to the end user, in the relevant services they provide, </a:t>
            </a:r>
            <a:r>
              <a:rPr lang="en-US" sz="2400" i="1" u="sng" dirty="0">
                <a:latin typeface="Calibri" panose="020F0502020204030204" pitchFamily="34" charset="0"/>
                <a:cs typeface="Calibri" panose="020F0502020204030204" pitchFamily="34" charset="0"/>
              </a:rPr>
              <a:t>any temporary  traffic management measures </a:t>
            </a:r>
            <a:r>
              <a:rPr lang="en-US" sz="2400" i="1" dirty="0">
                <a:latin typeface="Calibri" panose="020F0502020204030204" pitchFamily="34" charset="0"/>
                <a:cs typeface="Calibri" panose="020F0502020204030204" pitchFamily="34" charset="0"/>
              </a:rPr>
              <a:t>developed by the competent road authorities and made accessible via the national or common access point …</a:t>
            </a:r>
          </a:p>
          <a:p>
            <a:pPr marL="457200" indent="-457200">
              <a:buFont typeface="Arial" panose="020B0604020202020204" pitchFamily="34" charset="0"/>
              <a:buChar char="•"/>
            </a:pPr>
            <a:endParaRPr lang="en-US" sz="2400" i="1" dirty="0">
              <a:latin typeface="Calibri" panose="020F0502020204030204" pitchFamily="34" charset="0"/>
              <a:cs typeface="Calibri" panose="020F0502020204030204" pitchFamily="34" charset="0"/>
            </a:endParaRPr>
          </a:p>
          <a:p>
            <a:pPr marL="914400" lvl="1" indent="-457200">
              <a:buFont typeface="Wingdings" pitchFamily="2" charset="2"/>
              <a:buChar char="Ø"/>
            </a:pPr>
            <a:r>
              <a:rPr lang="en-US" sz="2400" dirty="0">
                <a:latin typeface="Calibri" panose="020F0502020204030204" pitchFamily="34" charset="0"/>
                <a:cs typeface="Calibri" panose="020F0502020204030204" pitchFamily="34" charset="0"/>
              </a:rPr>
              <a:t>Need for agreement on what is meant by “</a:t>
            </a:r>
            <a:r>
              <a:rPr lang="en-US" sz="2400" u="sng" dirty="0">
                <a:latin typeface="Calibri" panose="020F0502020204030204" pitchFamily="34" charset="0"/>
                <a:cs typeface="Calibri" panose="020F0502020204030204" pitchFamily="34" charset="0"/>
              </a:rPr>
              <a:t>traffic circulation plans</a:t>
            </a:r>
            <a:r>
              <a:rPr lang="en-US" sz="2400" dirty="0">
                <a:latin typeface="Calibri" panose="020F0502020204030204" pitchFamily="34" charset="0"/>
                <a:cs typeface="Calibri" panose="020F0502020204030204" pitchFamily="34" charset="0"/>
              </a:rPr>
              <a:t>” and “</a:t>
            </a:r>
            <a:r>
              <a:rPr lang="en-US" sz="2400" u="sng" dirty="0">
                <a:latin typeface="Calibri" panose="020F0502020204030204" pitchFamily="34" charset="0"/>
                <a:cs typeface="Calibri" panose="020F0502020204030204" pitchFamily="34" charset="0"/>
              </a:rPr>
              <a:t>traffic management measures</a:t>
            </a:r>
            <a:r>
              <a:rPr lang="en-US" sz="2400" dirty="0">
                <a:latin typeface="Calibri" panose="020F0502020204030204" pitchFamily="34" charset="0"/>
                <a:cs typeface="Calibri" panose="020F0502020204030204" pitchFamily="34" charset="0"/>
              </a:rPr>
              <a:t>”!</a:t>
            </a:r>
          </a:p>
          <a:p>
            <a:pPr algn="just"/>
            <a:endParaRPr lang="en-US" sz="24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73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Conclusions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0" y="1272678"/>
            <a:ext cx="9548446" cy="7417415"/>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Substantial obligations for public authorities to provide data, some of them already as of January 2025.</a:t>
            </a:r>
          </a:p>
          <a:p>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Many of these requirements require a coordinated public-private approach.</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NAPCORE wants to facilitate in this by bringing road authorities and private </a:t>
            </a:r>
            <a:r>
              <a:rPr lang="en-US" sz="2800" dirty="0" err="1">
                <a:latin typeface="Calibri" panose="020F0502020204030204" pitchFamily="34" charset="0"/>
                <a:cs typeface="Calibri" panose="020F0502020204030204" pitchFamily="34" charset="0"/>
              </a:rPr>
              <a:t>serviceproviders</a:t>
            </a:r>
            <a:r>
              <a:rPr lang="en-US" sz="2800" dirty="0">
                <a:latin typeface="Calibri" panose="020F0502020204030204" pitchFamily="34" charset="0"/>
                <a:cs typeface="Calibri" panose="020F0502020204030204" pitchFamily="34" charset="0"/>
              </a:rPr>
              <a:t> together.</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In this we want to focus on USE CASES rather than the data itself. So Road Authorities please let us know your wishes on this!</a:t>
            </a:r>
          </a:p>
          <a:p>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063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Received</a:t>
            </a:r>
            <a:r>
              <a:rPr lang="nl-NL" dirty="0"/>
              <a:t> input on use cases</a:t>
            </a:r>
          </a:p>
        </p:txBody>
      </p:sp>
      <p:sp>
        <p:nvSpPr>
          <p:cNvPr id="3" name="Tijdelijke aanduiding voor tekst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3783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Road Authority Navigation Challenge</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chemeClr val="tx2"/>
                </a:solidFill>
                <a:effectLst/>
                <a:uLnTx/>
                <a:uFillTx/>
                <a:latin typeface="Gill Sans MT" panose="020B0502020104020203"/>
                <a:ea typeface="+mn-ea"/>
                <a:cs typeface="+mn-cs"/>
              </a:rPr>
              <a:t>High / </a:t>
            </a:r>
            <a:r>
              <a:rPr kumimoji="0" lang="en-GB" sz="1800" b="0" i="0" u="none" strike="noStrike" kern="1200" cap="none" spc="0" normalizeH="0" baseline="0" noProof="0" dirty="0" err="1">
                <a:ln>
                  <a:noFill/>
                </a:ln>
                <a:solidFill>
                  <a:schemeClr val="tx2"/>
                </a:solidFill>
                <a:effectLst/>
                <a:uLnTx/>
                <a:uFillTx/>
                <a:latin typeface="Gill Sans MT" panose="020B0502020104020203"/>
                <a:ea typeface="+mn-ea"/>
                <a:cs typeface="+mn-cs"/>
              </a:rPr>
              <a:t>Mediu</a:t>
            </a:r>
            <a:r>
              <a:rPr lang="en-GB" dirty="0">
                <a:solidFill>
                  <a:schemeClr val="tx2"/>
                </a:solidFill>
                <a:latin typeface="Gill Sans MT" panose="020B0502020104020203"/>
              </a:rPr>
              <a:t>m / Low</a:t>
            </a:r>
            <a:endParaRPr kumimoji="0" lang="en-US" sz="1800" b="0" i="0" u="none" strike="noStrike" kern="1200" cap="none" spc="0" normalizeH="0" baseline="0" noProof="0" dirty="0">
              <a:ln>
                <a:noFill/>
              </a:ln>
              <a:solidFill>
                <a:schemeClr val="tx2"/>
              </a:solidFill>
              <a:effectLst/>
              <a:uLnTx/>
              <a:uFillTx/>
              <a:latin typeface="Gill Sans MT" panose="020B0502020104020203"/>
              <a:ea typeface="+mn-ea"/>
              <a:cs typeface="+mn-cs"/>
            </a:endParaRPr>
          </a:p>
        </p:txBody>
      </p:sp>
      <p:sp>
        <p:nvSpPr>
          <p:cNvPr id="4" name="Tekstvak 3"/>
          <p:cNvSpPr txBox="1"/>
          <p:nvPr/>
        </p:nvSpPr>
        <p:spPr>
          <a:xfrm>
            <a:off x="3981034" y="4728423"/>
            <a:ext cx="4225491" cy="1200329"/>
          </a:xfrm>
          <a:prstGeom prst="rect">
            <a:avLst/>
          </a:prstGeom>
          <a:solidFill>
            <a:srgbClr val="FFFF00"/>
          </a:solidFill>
          <a:ln>
            <a:solidFill>
              <a:srgbClr val="002060"/>
            </a:solidFill>
          </a:ln>
        </p:spPr>
        <p:txBody>
          <a:bodyPr wrap="square" rtlCol="0">
            <a:spAutoFit/>
          </a:bodyPr>
          <a:lstStyle/>
          <a:p>
            <a:r>
              <a:rPr lang="nl-NL" dirty="0">
                <a:ln w="0"/>
                <a:solidFill>
                  <a:schemeClr val="accent1">
                    <a:lumMod val="60000"/>
                    <a:lumOff val="40000"/>
                  </a:schemeClr>
                </a:solidFill>
                <a:effectLst>
                  <a:outerShdw blurRad="38100" dist="25400" dir="5400000" algn="ctr" rotWithShape="0">
                    <a:srgbClr val="6E747A">
                      <a:alpha val="43000"/>
                    </a:srgbClr>
                  </a:outerShdw>
                </a:effectLst>
              </a:rPr>
              <a:t>Do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you</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see</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the</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same</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challenge</a:t>
            </a:r>
            <a:r>
              <a:rPr lang="nl-NL" dirty="0">
                <a:ln w="0"/>
                <a:solidFill>
                  <a:schemeClr val="accent1">
                    <a:lumMod val="60000"/>
                    <a:lumOff val="40000"/>
                  </a:schemeClr>
                </a:solidFill>
                <a:effectLst>
                  <a:outerShdw blurRad="38100" dist="25400" dir="5400000" algn="ctr" rotWithShape="0">
                    <a:srgbClr val="6E747A">
                      <a:alpha val="43000"/>
                    </a:srgbClr>
                  </a:outerShdw>
                </a:effectLst>
              </a:rPr>
              <a:t>/</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problem</a:t>
            </a:r>
            <a:r>
              <a:rPr lang="nl-NL" dirty="0">
                <a:ln w="0"/>
                <a:solidFill>
                  <a:schemeClr val="accent1">
                    <a:lumMod val="60000"/>
                    <a:lumOff val="40000"/>
                  </a:schemeClr>
                </a:solidFill>
                <a:effectLst>
                  <a:outerShdw blurRad="38100" dist="25400" dir="5400000" algn="ctr" rotWithShape="0">
                    <a:srgbClr val="6E747A">
                      <a:alpha val="43000"/>
                    </a:srgbClr>
                  </a:outerShdw>
                </a:effectLst>
              </a:rPr>
              <a:t>?</a:t>
            </a:r>
          </a:p>
          <a:p>
            <a:r>
              <a:rPr lang="nl-NL" dirty="0" err="1">
                <a:ln w="0"/>
                <a:solidFill>
                  <a:schemeClr val="accent1">
                    <a:lumMod val="60000"/>
                    <a:lumOff val="40000"/>
                  </a:schemeClr>
                </a:solidFill>
                <a:effectLst>
                  <a:outerShdw blurRad="38100" dist="25400" dir="5400000" algn="ctr" rotWithShape="0">
                    <a:srgbClr val="6E747A">
                      <a:alpha val="43000"/>
                    </a:srgbClr>
                  </a:outerShdw>
                </a:effectLst>
              </a:rPr>
              <a:t>Please</a:t>
            </a:r>
            <a:r>
              <a:rPr lang="nl-NL" dirty="0">
                <a:ln w="0"/>
                <a:solidFill>
                  <a:schemeClr val="accent1">
                    <a:lumMod val="60000"/>
                    <a:lumOff val="40000"/>
                  </a:schemeClr>
                </a:solidFill>
                <a:effectLst>
                  <a:outerShdw blurRad="38100" dist="25400" dir="5400000" algn="ctr" rotWithShape="0">
                    <a:srgbClr val="6E747A">
                      <a:alpha val="43000"/>
                    </a:srgbClr>
                  </a:outerShdw>
                </a:effectLst>
              </a:rPr>
              <a:t> do a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thumbs</a:t>
            </a:r>
            <a:r>
              <a:rPr lang="nl-NL" dirty="0">
                <a:ln w="0"/>
                <a:solidFill>
                  <a:schemeClr val="accent1">
                    <a:lumMod val="60000"/>
                    <a:lumOff val="40000"/>
                  </a:schemeClr>
                </a:solidFill>
                <a:effectLst>
                  <a:outerShdw blurRad="38100" dist="25400" dir="5400000" algn="ctr" rotWithShape="0">
                    <a:srgbClr val="6E747A">
                      <a:alpha val="43000"/>
                    </a:srgbClr>
                  </a:outerShdw>
                </a:effectLst>
              </a:rPr>
              <a:t> up or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give</a:t>
            </a:r>
            <a:r>
              <a:rPr lang="nl-NL" dirty="0">
                <a:ln w="0"/>
                <a:solidFill>
                  <a:schemeClr val="accent1">
                    <a:lumMod val="60000"/>
                    <a:lumOff val="40000"/>
                  </a:schemeClr>
                </a:solidFill>
                <a:effectLst>
                  <a:outerShdw blurRad="38100" dist="25400" dir="5400000" algn="ctr" rotWithShape="0">
                    <a:srgbClr val="6E747A">
                      <a:alpha val="43000"/>
                    </a:srgbClr>
                  </a:outerShdw>
                </a:effectLst>
              </a:rPr>
              <a:t> digital applaus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so</a:t>
            </a:r>
            <a:r>
              <a:rPr lang="nl-NL" dirty="0">
                <a:ln w="0"/>
                <a:solidFill>
                  <a:schemeClr val="accent1">
                    <a:lumMod val="60000"/>
                    <a:lumOff val="40000"/>
                  </a:schemeClr>
                </a:solidFill>
                <a:effectLst>
                  <a:outerShdw blurRad="38100" dist="25400" dir="5400000" algn="ctr" rotWithShape="0">
                    <a:srgbClr val="6E747A">
                      <a:alpha val="43000"/>
                    </a:srgbClr>
                  </a:outerShdw>
                </a:effectLst>
              </a:rPr>
              <a:t> we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can</a:t>
            </a:r>
            <a:r>
              <a:rPr lang="nl-NL" dirty="0">
                <a:ln w="0"/>
                <a:solidFill>
                  <a:schemeClr val="accent1">
                    <a:lumMod val="60000"/>
                    <a:lumOff val="40000"/>
                  </a:schemeClr>
                </a:solidFill>
                <a:effectLst>
                  <a:outerShdw blurRad="38100" dist="25400" dir="5400000" algn="ctr" rotWithShape="0">
                    <a:srgbClr val="6E747A">
                      <a:alpha val="43000"/>
                    </a:srgbClr>
                  </a:outerShdw>
                </a:effectLst>
              </a:rPr>
              <a:t> monitor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how</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many</a:t>
            </a:r>
            <a:r>
              <a:rPr lang="nl-NL" dirty="0">
                <a:ln w="0"/>
                <a:solidFill>
                  <a:schemeClr val="accent1">
                    <a:lumMod val="60000"/>
                    <a:lumOff val="40000"/>
                  </a:schemeClr>
                </a:solidFill>
                <a:effectLst>
                  <a:outerShdw blurRad="38100" dist="25400" dir="5400000" algn="ctr" rotWithShape="0">
                    <a:srgbClr val="6E747A">
                      <a:alpha val="43000"/>
                    </a:srgbClr>
                  </a:outerShdw>
                </a:effectLst>
              </a:rPr>
              <a:t> Road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Authorities</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find</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this</a:t>
            </a:r>
            <a:r>
              <a:rPr lang="nl-NL" dirty="0">
                <a:ln w="0"/>
                <a:solidFill>
                  <a:schemeClr val="accent1">
                    <a:lumMod val="60000"/>
                    <a:lumOff val="40000"/>
                  </a:schemeClr>
                </a:solidFill>
                <a:effectLst>
                  <a:outerShdw blurRad="38100" dist="25400" dir="5400000" algn="ctr" rotWithShape="0">
                    <a:srgbClr val="6E747A">
                      <a:alpha val="43000"/>
                    </a:srgbClr>
                  </a:outerShdw>
                </a:effectLst>
              </a:rPr>
              <a:t> </a:t>
            </a:r>
            <a:r>
              <a:rPr lang="nl-NL" dirty="0" err="1">
                <a:ln w="0"/>
                <a:solidFill>
                  <a:schemeClr val="accent1">
                    <a:lumMod val="60000"/>
                    <a:lumOff val="40000"/>
                  </a:schemeClr>
                </a:solidFill>
                <a:effectLst>
                  <a:outerShdw blurRad="38100" dist="25400" dir="5400000" algn="ctr" rotWithShape="0">
                    <a:srgbClr val="6E747A">
                      <a:alpha val="43000"/>
                    </a:srgbClr>
                  </a:outerShdw>
                </a:effectLst>
              </a:rPr>
              <a:t>interesting</a:t>
            </a:r>
            <a:r>
              <a:rPr lang="nl-NL" dirty="0">
                <a:ln w="0"/>
                <a:solidFill>
                  <a:schemeClr val="accent1">
                    <a:lumMod val="60000"/>
                    <a:lumOff val="40000"/>
                  </a:schemeClr>
                </a:solidFill>
                <a:effectLst>
                  <a:outerShdw blurRad="38100" dist="25400" dir="5400000" algn="ctr" rotWithShape="0">
                    <a:srgbClr val="6E747A">
                      <a:alpha val="43000"/>
                    </a:srgbClr>
                  </a:outerShdw>
                </a:effectLst>
              </a:rPr>
              <a:t> use cases!</a:t>
            </a:r>
          </a:p>
        </p:txBody>
      </p:sp>
    </p:spTree>
    <p:extLst>
      <p:ext uri="{BB962C8B-B14F-4D97-AF65-F5344CB8AC3E}">
        <p14:creationId xmlns:p14="http://schemas.microsoft.com/office/powerpoint/2010/main" val="299662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a:xfrm>
            <a:off x="835980" y="263540"/>
            <a:ext cx="10515600" cy="1325563"/>
          </a:xfrm>
        </p:spPr>
        <p:txBody>
          <a:bodyPr/>
          <a:lstStyle/>
          <a:p>
            <a:r>
              <a:rPr lang="en-GB" dirty="0"/>
              <a:t>City of Groningen (NL) </a:t>
            </a:r>
            <a:br>
              <a:rPr lang="en-GB" dirty="0">
                <a:highlight>
                  <a:srgbClr val="FFFF00"/>
                </a:highlight>
              </a:rPr>
            </a:br>
            <a:r>
              <a:rPr lang="en-GB" dirty="0"/>
              <a:t>Navigation Challenge No. 1</a:t>
            </a:r>
            <a:endParaRPr lang="en-US" dirty="0">
              <a:highlight>
                <a:srgbClr val="FFFF00"/>
              </a:highlight>
            </a:endParaRPr>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Routing and re-routing of traffic over roads that are not designated for this in terms of policy (e.g. based on a multimodal network framework)</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The policy information is not available digitally in a uniform format</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Policy and practice do not correspond and static signage and digital route information sometimes contradict each other</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Standardizing the information exchange (digitizing policy information) is step 1. This is followed by the use of this information by SPVs in their route advice.</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9228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City of Helmond Navigation Challenge No. 1</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38010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br>
              <a:rPr kumimoji="0" lang="en-GB" sz="11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1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Mostly the fastest/shortest routes are advised, not necessarily the preferred routes based on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livability</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or road safety. Or the way we think the roads should be used. And therefore we see in our data (traffic light controllers and other road side stations) that less important roads are as busy as more important roads. Of course the lay-out of the network and the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traveltimes</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for the different routes do not always match with our preferred usage.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In Helmond we mainly see this on the south-west, south-north(and vice versa) movement in the city where less important routes are preferred by users.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Other “problem” could be on the side of emergency services, maybe we can lead traffic away from accidents or routes used by emergency services. No sources available for this one, except expert judgement.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b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It’s a combination of several items: Our city grows and expands and that doesn’t mean that it was well designed with these challenges in mind. Changing them afterwards requires time, money and political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The difference in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traveltimes</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 availability of the preferred route by the city and the preferred route from the user or service provider are too big;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Local knowledge of the user of the network and their experiences over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We will not claim that service providers are the problem, the combination of their algorithms, their unawareness of the preferred network/routes and the items mentioned above causes the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2" y="4285216"/>
            <a:ext cx="5419076"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a:t>
            </a:r>
            <a:b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br>
            <a: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Roads that are meant for ‘destination traffic’ are used for cut-through traffic and that gives some problems for accessibility,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livability</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and (road) safety. It occurs for cars as for trucks (for example: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Kanaaldijk</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and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Eikendreef</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And also that roads are being used by traffic that maybe shouldn’t be there. </a:t>
            </a: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8" y="4285216"/>
            <a:ext cx="5650266"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br>
              <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2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First of all, cities are responsible for providing a proper lay-out. But if we can inform service providers about how we want to use the network and why ((road) safety, </a:t>
            </a:r>
            <a:r>
              <a:rPr kumimoji="0" lang="en-GB" sz="1200" b="0" i="0" u="none" strike="noStrike" kern="1200" cap="none" spc="0" normalizeH="0" baseline="0" noProof="0" dirty="0" err="1">
                <a:ln>
                  <a:noFill/>
                </a:ln>
                <a:solidFill>
                  <a:srgbClr val="FF0000"/>
                </a:solidFill>
                <a:effectLst/>
                <a:uLnTx/>
                <a:uFillTx/>
                <a:latin typeface="Gill Sans MT" panose="020B0502020104020203"/>
                <a:ea typeface="+mn-ea"/>
                <a:cs typeface="+mn-cs"/>
              </a:rPr>
              <a:t>livability</a:t>
            </a:r>
            <a:r>
              <a:rPr kumimoji="0" lang="en-GB" sz="1200" b="0" i="0" u="none" strike="noStrike" kern="1200" cap="none" spc="0" normalizeH="0" baseline="0" noProof="0" dirty="0">
                <a:ln>
                  <a:noFill/>
                </a:ln>
                <a:solidFill>
                  <a:srgbClr val="FF0000"/>
                </a:solidFill>
                <a:effectLst/>
                <a:uLnTx/>
                <a:uFillTx/>
                <a:latin typeface="Gill Sans MT" panose="020B0502020104020203"/>
                <a:ea typeface="+mn-ea"/>
                <a:cs typeface="+mn-cs"/>
              </a:rPr>
              <a:t>) it helps in achieving the goal.  And of course why users get offered an alternative, how can we communicate it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 :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Medium</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2681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 City of Stuttgart Navigation Challenge No. 1</a:t>
            </a:r>
            <a:endParaRPr lang="en-US" dirty="0">
              <a:highlight>
                <a:srgbClr val="FFFF00"/>
              </a:highlight>
            </a:endParaRPr>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So far the navigation/routing services don’t follow our traffic-management-strategies and recommendations. This is caused as users trust the routing services more than government-provided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Through our analysis of the traffic-flow, we can see, that recommendations are being ignored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So far no legal requirement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Multiplied by bad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Drivers are not aware of government-provides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Service-Providers are not aware of government-provided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Gill Sans MT" panose="020B0502020104020203"/>
                <a:ea typeface="+mn-ea"/>
                <a:cs typeface="+mn-cs"/>
              </a:rPr>
              <a:t>recommended diversions and recommendations are not used, more traffic jams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Gill Sans MT" panose="020B0502020104020203"/>
                <a:ea typeface="+mn-ea"/>
                <a:cs typeface="+mn-cs"/>
              </a:rPr>
              <a:t>there are higher emissions and more safety-critical situations in the traffic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FF0000"/>
                </a:solidFill>
                <a:effectLst/>
                <a:uLnTx/>
                <a:uFillTx/>
                <a:latin typeface="Gill Sans MT" panose="020B0502020104020203"/>
                <a:ea typeface="+mn-ea"/>
                <a:cs typeface="+mn-cs"/>
              </a:rPr>
              <a:t>Consistant</a:t>
            </a:r>
            <a:r>
              <a:rPr kumimoji="0" lang="en-US" sz="1400" b="0" i="0" u="none" strike="noStrike" kern="1200" cap="none" spc="0" normalizeH="0" baseline="0" noProof="0" dirty="0">
                <a:ln>
                  <a:noFill/>
                </a:ln>
                <a:solidFill>
                  <a:srgbClr val="FF0000"/>
                </a:solidFill>
                <a:effectLst/>
                <a:uLnTx/>
                <a:uFillTx/>
                <a:latin typeface="Gill Sans MT" panose="020B0502020104020203"/>
                <a:ea typeface="+mn-ea"/>
                <a:cs typeface="+mn-cs"/>
              </a:rPr>
              <a:t> traffic recommendation will be followed from the drivers. Especially if they can be sure, that there is a benefit.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Gill Sans MT" panose="020B0502020104020203"/>
                <a:ea typeface="+mn-ea"/>
                <a:cs typeface="+mn-cs"/>
              </a:rPr>
              <a:t>The service-providers can see a benefit by following the government-provided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Gill Sans MT" panose="020B0502020104020203"/>
                <a:ea typeface="+mn-ea"/>
                <a:cs typeface="+mn-cs"/>
              </a:rPr>
              <a:t>publish that the information come from the governance and are forwarded to the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0000"/>
                </a:solidFill>
                <a:effectLst/>
                <a:uLnTx/>
                <a:uFillTx/>
                <a:latin typeface="Gill Sans MT" panose="020B0502020104020203"/>
                <a:ea typeface="+mn-ea"/>
                <a:cs typeface="+mn-cs"/>
              </a:rPr>
              <a:t>Consistent, quick and easy Data transmission to routing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a:t>
            </a:r>
            <a:endParaRPr kumimoji="0" lang="en-US" sz="1800" b="0" i="0" u="none" strike="sngStrike" kern="1200" cap="none" spc="0" normalizeH="0" baseline="0" noProof="0" dirty="0">
              <a:ln>
                <a:noFill/>
              </a:ln>
              <a:solidFill>
                <a:srgbClr val="00339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806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Welcome</a:t>
            </a:r>
            <a:endParaRPr lang="nl-NL" dirty="0"/>
          </a:p>
        </p:txBody>
      </p:sp>
      <p:sp>
        <p:nvSpPr>
          <p:cNvPr id="3" name="Tijdelijke aanduiding voor inhoud 2"/>
          <p:cNvSpPr>
            <a:spLocks noGrp="1"/>
          </p:cNvSpPr>
          <p:nvPr>
            <p:ph idx="1"/>
          </p:nvPr>
        </p:nvSpPr>
        <p:spPr/>
        <p:txBody>
          <a:bodyPr>
            <a:normAutofit/>
          </a:bodyPr>
          <a:lstStyle/>
          <a:p>
            <a:r>
              <a:rPr lang="nl-NL" dirty="0"/>
              <a:t>Timo Hoffmann (BAST, DE)</a:t>
            </a:r>
            <a:br>
              <a:rPr lang="nl-NL" dirty="0"/>
            </a:br>
            <a:r>
              <a:rPr lang="nl-NL" dirty="0"/>
              <a:t>NAPCORE General </a:t>
            </a:r>
            <a:r>
              <a:rPr lang="nl-NL" dirty="0" err="1"/>
              <a:t>Secretary</a:t>
            </a:r>
            <a:endParaRPr lang="nl-NL" dirty="0"/>
          </a:p>
          <a:p>
            <a:endParaRPr lang="nl-NL" dirty="0"/>
          </a:p>
          <a:p>
            <a:r>
              <a:rPr lang="nl-NL" dirty="0"/>
              <a:t>Special </a:t>
            </a:r>
            <a:r>
              <a:rPr lang="nl-NL" dirty="0" err="1"/>
              <a:t>thanks</a:t>
            </a:r>
            <a:r>
              <a:rPr lang="nl-NL" dirty="0"/>
              <a:t> </a:t>
            </a:r>
            <a:r>
              <a:rPr lang="nl-NL" dirty="0" err="1"/>
              <a:t>to</a:t>
            </a:r>
            <a:r>
              <a:rPr lang="nl-NL" dirty="0"/>
              <a:t> </a:t>
            </a:r>
            <a:r>
              <a:rPr lang="nl-NL" dirty="0" err="1"/>
              <a:t>some</a:t>
            </a:r>
            <a:r>
              <a:rPr lang="nl-NL" dirty="0"/>
              <a:t> members of </a:t>
            </a:r>
            <a:r>
              <a:rPr lang="nl-NL" dirty="0" err="1"/>
              <a:t>the</a:t>
            </a:r>
            <a:r>
              <a:rPr lang="nl-NL" dirty="0"/>
              <a:t> NAPCORE </a:t>
            </a:r>
            <a:r>
              <a:rPr lang="nl-NL" dirty="0" err="1"/>
              <a:t>Advisory</a:t>
            </a:r>
            <a:r>
              <a:rPr lang="nl-NL" dirty="0"/>
              <a:t> Board:</a:t>
            </a:r>
          </a:p>
          <a:p>
            <a:pPr lvl="1"/>
            <a:r>
              <a:rPr lang="nl-NL" dirty="0"/>
              <a:t>TomTom, TM2.0, </a:t>
            </a:r>
            <a:r>
              <a:rPr lang="nl-NL" dirty="0" err="1"/>
              <a:t>Tisa</a:t>
            </a:r>
            <a:r>
              <a:rPr lang="nl-NL" dirty="0"/>
              <a:t>, POLIS, CEDR </a:t>
            </a:r>
            <a:r>
              <a:rPr lang="nl-NL" dirty="0" err="1"/>
              <a:t>and</a:t>
            </a:r>
            <a:r>
              <a:rPr lang="nl-NL" dirty="0"/>
              <a:t> Google</a:t>
            </a:r>
          </a:p>
          <a:p>
            <a:endParaRPr lang="nl-NL" dirty="0"/>
          </a:p>
          <a:p>
            <a:pPr marL="648000" lvl="2" indent="0">
              <a:buNone/>
            </a:pPr>
            <a:endParaRPr lang="nl-NL" dirty="0"/>
          </a:p>
          <a:p>
            <a:endParaRPr lang="nl-NL" dirty="0"/>
          </a:p>
          <a:p>
            <a:endParaRPr lang="nl-NL" dirty="0"/>
          </a:p>
        </p:txBody>
      </p:sp>
    </p:spTree>
    <p:extLst>
      <p:ext uri="{BB962C8B-B14F-4D97-AF65-F5344CB8AC3E}">
        <p14:creationId xmlns:p14="http://schemas.microsoft.com/office/powerpoint/2010/main" val="164385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City of Ghent Navigation Challenge No. 1</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Route guiding without destination through neighbourhoods and streets not designed for large volumes of traffic.</a:t>
            </a:r>
            <a:b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b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The route guiding itself + ANPR cameras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Navigation services do not take the road network (enough) into account, and offer the quickest route regardless the type of road (schools,…).</a:t>
            </a:r>
            <a:b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b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Cities are taking circulation plans to stop this kind of drive-through traffic, but this is a slow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Traffic is sent through streets which are not designed for big traffic volumes.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As a city we should be able to have influence on the route guiding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 </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2025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City of Ghent Navigation Challenge No. II</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Difficult to make adaptations (e.g. name or circulation change) and corrections (e.g. street temporary closed). There is not a simple way to pass information to all service providers. We do not have priority accounts to make corrections.</a:t>
            </a: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A standard platform to share map data for authorities does not exist.</a:t>
            </a:r>
            <a:b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b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All service providers should provide authorities an easy way to report errors (not the same platform as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We receive a lot of complaints from citizens, and have to put a lot of manual effort in adjusting maps of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An easy to use standard platform for data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70C0"/>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 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6440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normAutofit/>
          </a:bodyPr>
          <a:lstStyle/>
          <a:p>
            <a:r>
              <a:rPr lang="en-GB" dirty="0"/>
              <a:t>City of Amsterdam </a:t>
            </a:r>
            <a:r>
              <a:rPr lang="en-GB" sz="4000" dirty="0"/>
              <a:t>Navigation Challenge part 1</a:t>
            </a:r>
            <a:endParaRPr lang="en-US" sz="4000" dirty="0">
              <a:highlight>
                <a:srgbClr val="FFFF00"/>
              </a:highlight>
            </a:endParaRPr>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450558"/>
            <a:ext cx="10418171" cy="24468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The desired use of the increasingly sparse public space (especially in cities) by our board of mayor and aldermen (who are our democratically elected representatives of the people) and translated into policy is not how the public space is used. It’s not even close.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Navigation services are making this problem worse. And while navigation services aren’t the only factor (growing cities with increasing populations creating additional strain on public infrastructure, lower investments in public transport, and more are also part of the problem), navigation services could also be part of the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A source could be our main cycling road infrastructure network and to check the amount of car (or car-like) vehicles using those roads when guided by navigation services. And while the exact numbers of navigation users is always somewhat vague (since many navigation services don’t want to share exact numbers because is competition-sensitive information), we do see many examples of issues caused by navigation (see question 3).</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2" y="3980417"/>
            <a:ext cx="10418169" cy="27853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Gill Sans MT" panose="020B0502020104020203"/>
                <a:ea typeface="+mn-ea"/>
                <a:cs typeface="+mn-cs"/>
              </a:rPr>
              <a:t>As road authorities, especially cities, we have to consider many competing interests in the usage of our public space. From recreational use to </a:t>
            </a: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travel to businesses using the public space, it’s always a balancing act. Navigation services don’t need to do that, they only consider the needs of the user, which is usually either the shortest, fastest or most economical (fuel-wise) route. This means that usually the usage “fastest from A to B” is the one that is taken care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This is exacerbated by the fact that people increasingly ignore signage next to the road and only pay attention to in-car systems (on mobile devices and dashboards), because their reliance on these services in other domains also grows. Right now a generation is growing up where they have never experienced a life without their trusted phone. And with vehicle becoming more and more autonomous and people relying on these systems more and more, road authorities cannot reach these individuals with relevant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In short: road authorities and service providers have competing interests.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Additionally we see that the “car-centric point of view” that was prevalent for many years is shifting, especially in European cities. This means that the feeling that this is a problem is also more and more prominent, because increasing amounts of people are experiencing this as a problem.</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2966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normAutofit/>
          </a:bodyPr>
          <a:lstStyle/>
          <a:p>
            <a:r>
              <a:rPr lang="en-GB" dirty="0"/>
              <a:t>City of Amsterdam </a:t>
            </a:r>
            <a:r>
              <a:rPr lang="en-GB" sz="4000" dirty="0"/>
              <a:t>Navigation Challenge part 2</a:t>
            </a:r>
            <a:endParaRPr lang="en-US" sz="4000" dirty="0">
              <a:highlight>
                <a:srgbClr val="FFFF00"/>
              </a:highlight>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838200" y="1505976"/>
            <a:ext cx="10905847" cy="59246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A couple of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Congestion in the center of Amsterdam, because people blindly follow navigation services and ignore signage. They have to wait in a congested street for up to 45 minutes because the navigation didn’t tell them it was a horrible idea to go there (where signs on route will try to divert them to P+R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To curb the influx of vehicle’s (guided my navigation services to use roads not suitable for them) cities need to take ever increasing draconian measures, like making certain routes unavailable for all car travel.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The need to add robotic bollards on certain locations in the city frequented by navigation 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Neighborhoods (even with school zones) being flooded with vehicles when there is congestion on main roads, when most of these people wouldn’t have found this short-cut if not for navigation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Worse air quality in heavily used locations. Since the algorithm will tend to steer traffic to overuse certain streets, but not other streets, some locations experience peak pollution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The same goes for noise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And finally our inhabitants are becoming increasingly vocal about this too, so we should add “dissatisfied citizens” to this as 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079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a:xfrm>
            <a:off x="838200" y="374042"/>
            <a:ext cx="10515600" cy="1325563"/>
          </a:xfrm>
        </p:spPr>
        <p:txBody>
          <a:bodyPr>
            <a:normAutofit/>
          </a:bodyPr>
          <a:lstStyle/>
          <a:p>
            <a:r>
              <a:rPr lang="en-GB" dirty="0"/>
              <a:t>City of Amsterdam </a:t>
            </a:r>
            <a:r>
              <a:rPr lang="en-GB" sz="4000" dirty="0"/>
              <a:t>Navigation Challenge part 3</a:t>
            </a:r>
            <a:endParaRPr lang="en-US" sz="4000" dirty="0">
              <a:highlight>
                <a:srgbClr val="FFFF00"/>
              </a:highlight>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838200" y="1699605"/>
            <a:ext cx="10905845" cy="48474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The focus could be on the quality of the routing (highest quality ETA), while taking into consideration that the public space is scarce, and offering additional services. This means less reliance on being the fastest without taking societal goals into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Cities and other road authorities should be able to work with navigation services to get this done. With regards to the RTTI, this means the following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0000"/>
                </a:solidFill>
                <a:effectLst/>
                <a:uLnTx/>
                <a:uFillTx/>
                <a:latin typeface="Gill Sans MT" panose="020B0502020104020203"/>
                <a:ea typeface="+mn-ea"/>
                <a:cs typeface="+mn-cs"/>
              </a:rPr>
              <a:t>Step one</a:t>
            </a: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Static (low dynamic) road classification. Where road authorities define the priority of the road usage per modality. In RTTI terms, this is what is called a traffic circulation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We could start with the car modality, because that has the biggest impact on societal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This should include definitions on what these classifications mean. So what does it mean that a road is a priority one for cars. How far is reasonable to drive to avoid a lower priority road? What is the effect of congestion or change of maximum speed on road choice? How do we deal with updates of these priorities? The next step could be to create this network for all additional modalities.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0000"/>
                </a:solidFill>
                <a:effectLst/>
                <a:uLnTx/>
                <a:uFillTx/>
                <a:latin typeface="Gill Sans MT" panose="020B0502020104020203"/>
                <a:ea typeface="+mn-ea"/>
                <a:cs typeface="+mn-cs"/>
              </a:rPr>
              <a:t>Step two</a:t>
            </a: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Dynamic information exchange. Temporary measures, such as “avoid this road” (with reason way for avoiding roads), because of a temporary issue. Examples are an incident, event or road closure for road works or rally. Also there could be time-bound changes of previously mentioned road classification.</a:t>
            </a:r>
            <a:b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br>
            <a:endPar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0000"/>
                </a:solidFill>
                <a:effectLst/>
                <a:uLnTx/>
                <a:uFillTx/>
                <a:latin typeface="Gill Sans MT" panose="020B0502020104020203"/>
                <a:ea typeface="+mn-ea"/>
                <a:cs typeface="+mn-cs"/>
              </a:rPr>
              <a:t>Step three</a:t>
            </a: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interactive services. Creating services that are based on origin and/or destination, for instance changing destination after destination choice to facilitate park and ride services, addition of mobility as a service solutions and/or parking, ticketing and/or virtual queueing solutions, permit and paying solutions (this step has a connection with the MMTIS).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Gill Sans MT" panose="020B0502020104020203"/>
                <a:ea typeface="+mn-ea"/>
                <a:cs typeface="+mn-cs"/>
              </a:rPr>
              <a:t>For all three steps we feel that most parties benefit if we also look at feedback loops regarding data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8683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lt-LT" dirty="0"/>
              <a:t>Lithuanian </a:t>
            </a:r>
            <a:r>
              <a:rPr lang="lt-LT" dirty="0" err="1"/>
              <a:t>Road</a:t>
            </a:r>
            <a:r>
              <a:rPr lang="lt-LT" dirty="0"/>
              <a:t> </a:t>
            </a:r>
            <a:r>
              <a:rPr lang="lt-LT" dirty="0" err="1"/>
              <a:t>Administration</a:t>
            </a:r>
            <a:r>
              <a:rPr lang="lt-LT" dirty="0"/>
              <a:t> </a:t>
            </a:r>
            <a:r>
              <a:rPr lang="en-GB" dirty="0"/>
              <a:t>Navigation Challenge No. [</a:t>
            </a:r>
            <a:r>
              <a:rPr lang="lt-LT" dirty="0"/>
              <a:t>1</a:t>
            </a:r>
            <a:r>
              <a:rPr lang="en-GB" dirty="0"/>
              <a:t>]</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0" y="1589103"/>
            <a:ext cx="5419077"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Navigation</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during</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road</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works</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period</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road</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capacity</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and</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average</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speed</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assessment</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800" b="0" i="0" u="none" strike="noStrike" kern="1200" cap="none" spc="0" normalizeH="0" baseline="0" noProof="0" dirty="0">
                <a:ln>
                  <a:noFill/>
                </a:ln>
                <a:solidFill>
                  <a:srgbClr val="FF0000"/>
                </a:solidFill>
                <a:effectLst/>
                <a:uLnTx/>
                <a:uFillTx/>
                <a:latin typeface="Gill Sans MT" panose="020B0502020104020203"/>
                <a:ea typeface="+mn-ea"/>
                <a:cs typeface="+mn-cs"/>
              </a:rPr>
            </a:b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Absence of data completeness, data model, data provisioning</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Congestion, longer travel time, </a:t>
            </a:r>
            <a:r>
              <a:rPr kumimoji="0" lang="lt-LT"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road safety</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More</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road</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sensors</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live</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data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apps</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legal</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obligation</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provide</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data,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money</a:t>
            </a:r>
            <a:r>
              <a:rPr kumimoji="0" lang="lt-LT" sz="1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lt-LT"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standardization</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Medium</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322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Norwegian Public Roads Administration Navigation Challenge No. 1</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HGVs on roads that are not suited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Can be validated by rescue services and TMCs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Navigation systems are not always updated and based on correct and sufficiently detailed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HGVs blocking other traffic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HGVs damaging infrastructure, both road and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Road closures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Road administration own app for HGVs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New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Common digital formats, international harmonization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TN-ITS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Increased accessibility to data on machine readable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04625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Norwegian Public Roads Administration Navigation Challenge No. 2</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ADAS/ISA systems causing breaking due to wrong speed limits or wrong interpretation of speed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Accident analyses, TMCs, road user feedbacks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Navigation system not 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Accidents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TN-ITS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METR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289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National Highways (UK) Navigation Challenges</a:t>
            </a:r>
            <a:endParaRPr lang="en-US" dirty="0">
              <a:highlight>
                <a:srgbClr val="FFFF00"/>
              </a:highlight>
            </a:endParaRPr>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21544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1. Wayfinding companies not accurately reporting closures.  Closures not showing when they are in place and/or not removed from mapping when removed from road.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2. Inconsistent speed messages, roadside vs vehicle vs VSS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3. Access to incomplete information – freight and planners</a:t>
            </a: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21852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1. No responsibility for “way finding” companies to be accurate with their info.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2. Real-time changes, works going on, coming off and ability to react/provide accurate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3. We don’t provide accurate diversion information or road features enabling effective planning/re-routing</a:t>
            </a: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906682"/>
            <a:ext cx="5419076"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1. Causes thousands of drivers to reroute, adding to journey, possibly getting lost or worst still driving into roadworks.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2. Unsafe driving practices, sharp braking, different drivers reacting differently to messages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CC00">
                    <a:lumMod val="50000"/>
                  </a:srgbClr>
                </a:solidFill>
                <a:effectLst/>
                <a:uLnTx/>
                <a:uFillTx/>
                <a:latin typeface="Gill Sans MT" panose="020B0502020104020203"/>
                <a:ea typeface="+mn-ea"/>
                <a:cs typeface="+mn-cs"/>
              </a:rPr>
              <a:t>3</a:t>
            </a: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 People tend to do what they think is best, even if it isn’t</a:t>
            </a: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1. Electronic process of notification to all wayfinding companies to turn full road closures on and off instantaneous with closure installation/removal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2. Real time feed of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Gill Sans MT" panose="020B0502020104020203"/>
                <a:ea typeface="+mn-ea"/>
                <a:cs typeface="+mn-cs"/>
              </a:rPr>
              <a:t>3. Provision of core information could become standard by NH</a:t>
            </a: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 </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3002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normAutofit fontScale="90000"/>
          </a:bodyPr>
          <a:lstStyle/>
          <a:p>
            <a:r>
              <a:rPr lang="en-GB" dirty="0"/>
              <a:t>Department of Mobility and Public Works, Flanders-Belgium Navigation Challenge No. [1]</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Cut-through traffic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The network hierarchy isn’t respected.  Traffic should be directed via the highest network possible, not via residential areas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Source: Floating car data &amp;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Sometimes to make time gains. But sometimes </a:t>
            </a: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it is not clear why a particular route via the secondary road network is chosen over a road higher in the hierarchy.</a:t>
            </a: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The societal aspect is not always taken into account by the private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Too much traffic in areas that are not meant to have that much traffic resulting in increased unsafety/ a feeling of increased unsafety, higher emissions (poorer air quality), poor traffic circulation, residents who are unhappy with the amount of traffic in their neighbourhood.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Cooperation with service providers to include societal aspects in their routing (avoid school zones, residential areas, respect the network hierarchy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Technically it’s not to difficult for them to take this into account.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Raise awareness on this problem, adapt traffic circulation plans to avoid this </a:t>
            </a:r>
            <a:r>
              <a:rPr kumimoji="0" lang="en-GB"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behavior</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 road pricing for cities...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Medium-High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3926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What is this online workshop about?</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0" y="1407433"/>
            <a:ext cx="10076848" cy="5539978"/>
          </a:xfrm>
          <a:prstGeom prst="rect">
            <a:avLst/>
          </a:prstGeom>
          <a:noFill/>
        </p:spPr>
        <p:txBody>
          <a:bodyPr wrap="square">
            <a:spAutoFit/>
          </a:bodyPr>
          <a:lstStyle/>
          <a:p>
            <a:pPr marL="514350" indent="-514350">
              <a:buFont typeface="+mj-lt"/>
              <a:buAutoNum type="arabicPeriod"/>
            </a:pPr>
            <a:r>
              <a:rPr lang="en-US" dirty="0">
                <a:latin typeface="Calibri" panose="020F0502020204030204" pitchFamily="34" charset="0"/>
                <a:cs typeface="Calibri" panose="020F0502020204030204" pitchFamily="34" charset="0"/>
              </a:rPr>
              <a:t>Brief overview of the revised RTTI DR and how NAPCORE wants to facilitate in the implementation</a:t>
            </a:r>
            <a:br>
              <a:rPr lang="en-US" dirty="0">
                <a:latin typeface="Calibri" panose="020F0502020204030204" pitchFamily="34" charset="0"/>
                <a:cs typeface="Calibri" panose="020F0502020204030204" pitchFamily="34" charset="0"/>
              </a:rPr>
            </a:br>
            <a:r>
              <a:rPr lang="en-US" i="1" dirty="0">
                <a:solidFill>
                  <a:srgbClr val="00B050"/>
                </a:solidFill>
                <a:latin typeface="Calibri" panose="020F0502020204030204" pitchFamily="34" charset="0"/>
                <a:cs typeface="Calibri" panose="020F0502020204030204" pitchFamily="34" charset="0"/>
              </a:rPr>
              <a:t>(Annet van Veenendaal, NDW, NL)</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514350" indent="-514350">
              <a:buFont typeface="+mj-lt"/>
              <a:buAutoNum type="arabicPeriod"/>
            </a:pPr>
            <a:r>
              <a:rPr lang="en-US" dirty="0">
                <a:latin typeface="Calibri" panose="020F0502020204030204" pitchFamily="34" charset="0"/>
                <a:cs typeface="Calibri" panose="020F0502020204030204" pitchFamily="34" charset="0"/>
              </a:rPr>
              <a:t>Several </a:t>
            </a:r>
            <a:r>
              <a:rPr lang="en-US" dirty="0">
                <a:solidFill>
                  <a:srgbClr val="00B050"/>
                </a:solidFill>
                <a:latin typeface="Calibri" panose="020F0502020204030204" pitchFamily="34" charset="0"/>
                <a:cs typeface="Calibri" panose="020F0502020204030204" pitchFamily="34" charset="0"/>
              </a:rPr>
              <a:t>Road Authorities </a:t>
            </a:r>
            <a:r>
              <a:rPr lang="en-US" dirty="0">
                <a:latin typeface="Calibri" panose="020F0502020204030204" pitchFamily="34" charset="0"/>
                <a:cs typeface="Calibri" panose="020F0502020204030204" pitchFamily="34" charset="0"/>
              </a:rPr>
              <a:t>will present their thoughts on use cases to work on (including discussion)</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514350" indent="-514350">
              <a:buFont typeface="+mj-lt"/>
              <a:buAutoNum type="arabicPeriod"/>
            </a:pPr>
            <a:r>
              <a:rPr lang="en-US" dirty="0">
                <a:latin typeface="Calibri" panose="020F0502020204030204" pitchFamily="34" charset="0"/>
                <a:cs typeface="Calibri" panose="020F0502020204030204" pitchFamily="34" charset="0"/>
              </a:rPr>
              <a:t>What do these use cases mean for the way public-private collaboration between Road Authorities and Private </a:t>
            </a:r>
            <a:r>
              <a:rPr lang="en-US" dirty="0" err="1">
                <a:latin typeface="Calibri" panose="020F0502020204030204" pitchFamily="34" charset="0"/>
                <a:cs typeface="Calibri" panose="020F0502020204030204" pitchFamily="34" charset="0"/>
              </a:rPr>
              <a:t>Serviceproviders</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i="1" dirty="0">
                <a:solidFill>
                  <a:srgbClr val="00B050"/>
                </a:solidFill>
                <a:latin typeface="Calibri" panose="020F0502020204030204" pitchFamily="34" charset="0"/>
                <a:cs typeface="Calibri" panose="020F0502020204030204" pitchFamily="34" charset="0"/>
              </a:rPr>
              <a:t>(Johanna Tzanidaki, Chair, TM 2.0 Innovation Platform)</a:t>
            </a:r>
          </a:p>
          <a:p>
            <a:pPr marL="514350" indent="-514350">
              <a:buFont typeface="+mj-lt"/>
              <a:buAutoNum type="arabicPeriod"/>
            </a:pPr>
            <a:endParaRPr lang="en-US" dirty="0">
              <a:latin typeface="Calibri" panose="020F0502020204030204" pitchFamily="34" charset="0"/>
              <a:cs typeface="Calibri" panose="020F0502020204030204" pitchFamily="34" charset="0"/>
            </a:endParaRPr>
          </a:p>
          <a:p>
            <a:pPr marL="514350" indent="-514350">
              <a:buFont typeface="+mj-lt"/>
              <a:buAutoNum type="arabicPeriod"/>
            </a:pPr>
            <a:r>
              <a:rPr lang="en-US" dirty="0">
                <a:latin typeface="Calibri" panose="020F0502020204030204" pitchFamily="34" charset="0"/>
                <a:cs typeface="Calibri" panose="020F0502020204030204" pitchFamily="34" charset="0"/>
              </a:rPr>
              <a:t>Private </a:t>
            </a:r>
            <a:r>
              <a:rPr lang="en-US" dirty="0" err="1">
                <a:latin typeface="Calibri" panose="020F0502020204030204" pitchFamily="34" charset="0"/>
                <a:cs typeface="Calibri" panose="020F0502020204030204" pitchFamily="34" charset="0"/>
              </a:rPr>
              <a:t>Serviceproviders</a:t>
            </a:r>
            <a:r>
              <a:rPr lang="en-US" dirty="0">
                <a:latin typeface="Calibri" panose="020F0502020204030204" pitchFamily="34" charset="0"/>
                <a:cs typeface="Calibri" panose="020F0502020204030204" pitchFamily="34" charset="0"/>
              </a:rPr>
              <a:t> perspective</a:t>
            </a:r>
            <a:br>
              <a:rPr lang="en-US" dirty="0">
                <a:latin typeface="Calibri" panose="020F0502020204030204" pitchFamily="34" charset="0"/>
                <a:cs typeface="Calibri" panose="020F0502020204030204" pitchFamily="34" charset="0"/>
              </a:rPr>
            </a:br>
            <a:r>
              <a:rPr lang="en-US" i="1" dirty="0">
                <a:solidFill>
                  <a:srgbClr val="00B050"/>
                </a:solidFill>
                <a:latin typeface="Calibri" panose="020F0502020204030204" pitchFamily="34" charset="0"/>
                <a:cs typeface="Calibri" panose="020F0502020204030204" pitchFamily="34" charset="0"/>
              </a:rPr>
              <a:t>(Stephanie Leonard, TomTom)</a:t>
            </a:r>
          </a:p>
          <a:p>
            <a:pPr marL="514350" indent="-514350">
              <a:buFont typeface="+mj-lt"/>
              <a:buAutoNum type="arabicPeriod"/>
            </a:pPr>
            <a:endParaRPr lang="en-US" dirty="0">
              <a:latin typeface="Calibri" panose="020F0502020204030204" pitchFamily="34" charset="0"/>
              <a:cs typeface="Calibri" panose="020F0502020204030204" pitchFamily="34" charset="0"/>
            </a:endParaRPr>
          </a:p>
          <a:p>
            <a:pPr marL="514350" indent="-514350">
              <a:buFont typeface="+mj-lt"/>
              <a:buAutoNum type="arabicPeriod"/>
            </a:pPr>
            <a:r>
              <a:rPr lang="en-US" dirty="0">
                <a:latin typeface="Calibri" panose="020F0502020204030204" pitchFamily="34" charset="0"/>
                <a:cs typeface="Calibri" panose="020F0502020204030204" pitchFamily="34" charset="0"/>
              </a:rPr>
              <a:t>Wrap up, follow up</a:t>
            </a:r>
            <a:br>
              <a:rPr lang="en-US" dirty="0">
                <a:latin typeface="Calibri" panose="020F0502020204030204" pitchFamily="34" charset="0"/>
                <a:cs typeface="Calibri" panose="020F0502020204030204" pitchFamily="34" charset="0"/>
              </a:rPr>
            </a:br>
            <a:r>
              <a:rPr lang="en-US" i="1" dirty="0">
                <a:solidFill>
                  <a:srgbClr val="00B050"/>
                </a:solidFill>
                <a:latin typeface="Calibri" panose="020F0502020204030204" pitchFamily="34" charset="0"/>
                <a:cs typeface="Calibri" panose="020F0502020204030204" pitchFamily="34" charset="0"/>
              </a:rPr>
              <a:t>(Annet van Veenendaal, NDW, NL)</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514350" indent="-514350">
              <a:buFont typeface="+mj-lt"/>
              <a:buAutoNum type="arabicPeriod"/>
            </a:pPr>
            <a:r>
              <a:rPr lang="en-US" dirty="0">
                <a:latin typeface="Calibri" panose="020F0502020204030204" pitchFamily="34" charset="0"/>
                <a:cs typeface="Calibri" panose="020F0502020204030204" pitchFamily="34" charset="0"/>
              </a:rPr>
              <a:t>Closing</a:t>
            </a:r>
            <a:br>
              <a:rPr lang="en-US" dirty="0">
                <a:latin typeface="Calibri" panose="020F0502020204030204" pitchFamily="34" charset="0"/>
                <a:cs typeface="Calibri" panose="020F0502020204030204" pitchFamily="34" charset="0"/>
              </a:rPr>
            </a:br>
            <a:r>
              <a:rPr lang="en-US" i="1" dirty="0">
                <a:solidFill>
                  <a:srgbClr val="00B050"/>
                </a:solidFill>
                <a:latin typeface="Calibri" panose="020F0502020204030204" pitchFamily="34" charset="0"/>
                <a:cs typeface="Calibri" panose="020F0502020204030204" pitchFamily="34" charset="0"/>
              </a:rPr>
              <a:t>(</a:t>
            </a:r>
            <a:r>
              <a:rPr lang="en-US" i="1" dirty="0" err="1">
                <a:solidFill>
                  <a:srgbClr val="00B050"/>
                </a:solidFill>
                <a:latin typeface="Calibri" panose="020F0502020204030204" pitchFamily="34" charset="0"/>
                <a:cs typeface="Calibri" panose="020F0502020204030204" pitchFamily="34" charset="0"/>
              </a:rPr>
              <a:t>Timo</a:t>
            </a:r>
            <a:r>
              <a:rPr lang="en-US" i="1" dirty="0">
                <a:solidFill>
                  <a:srgbClr val="00B050"/>
                </a:solidFill>
                <a:latin typeface="Calibri" panose="020F0502020204030204" pitchFamily="34" charset="0"/>
                <a:cs typeface="Calibri" panose="020F0502020204030204" pitchFamily="34" charset="0"/>
              </a:rPr>
              <a:t> Hoffmann, General Secretary NAPCORE)</a:t>
            </a:r>
            <a:br>
              <a:rPr lang="en-US"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a:stretch>
            <a:fillRect/>
          </a:stretch>
        </p:blipFill>
        <p:spPr>
          <a:xfrm>
            <a:off x="7465639" y="4273618"/>
            <a:ext cx="4248307" cy="1537590"/>
          </a:xfrm>
          <a:prstGeom prst="rect">
            <a:avLst/>
          </a:prstGeom>
        </p:spPr>
      </p:pic>
    </p:spTree>
    <p:extLst>
      <p:ext uri="{BB962C8B-B14F-4D97-AF65-F5344CB8AC3E}">
        <p14:creationId xmlns:p14="http://schemas.microsoft.com/office/powerpoint/2010/main" val="25931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A78A-F53E-44E0-9892-DEED657DB92D}"/>
              </a:ext>
            </a:extLst>
          </p:cNvPr>
          <p:cNvSpPr>
            <a:spLocks noGrp="1"/>
          </p:cNvSpPr>
          <p:nvPr>
            <p:ph type="title"/>
          </p:nvPr>
        </p:nvSpPr>
        <p:spPr/>
        <p:txBody>
          <a:bodyPr/>
          <a:lstStyle/>
          <a:p>
            <a:r>
              <a:rPr lang="en-GB" dirty="0"/>
              <a:t>Danish Road Directorate (DRD) Navigation Challenge No. [1]</a:t>
            </a:r>
            <a:endParaRPr lang="en-US" dirty="0"/>
          </a:p>
        </p:txBody>
      </p:sp>
      <p:sp>
        <p:nvSpPr>
          <p:cNvPr id="5" name="TextBox 4">
            <a:extLst>
              <a:ext uri="{FF2B5EF4-FFF2-40B4-BE49-F238E27FC236}">
                <a16:creationId xmlns:a16="http://schemas.microsoft.com/office/drawing/2014/main" id="{0AE11F96-2763-4070-ACD4-08EE3253A22C}"/>
              </a:ext>
            </a:extLst>
          </p:cNvPr>
          <p:cNvSpPr txBox="1"/>
          <p:nvPr/>
        </p:nvSpPr>
        <p:spPr>
          <a:xfrm>
            <a:off x="674702" y="1589103"/>
            <a:ext cx="541907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problem/challenge do you think is caused by navigation/routing services in your road network? Which sources can validate this claim?</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Wind warnings on bridges. We have not seen that the wind warnings from DRD these warnings for high/wind-sensitive vehicles are presented in navigation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3081C7B1-A33E-4467-AECD-4A0FBA234C84}"/>
              </a:ext>
            </a:extLst>
          </p:cNvPr>
          <p:cNvSpPr txBox="1"/>
          <p:nvPr/>
        </p:nvSpPr>
        <p:spPr>
          <a:xfrm>
            <a:off x="6093780" y="1589103"/>
            <a:ext cx="5650267"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Why does this problem/challenge occur in your opinion?</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The wind warning messages are either not chosen to be included in their feeds or maybe we are using the wrong DATEX II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A5ACA20-1D40-4AA1-A4D5-6DA3421E1CC4}"/>
              </a:ext>
            </a:extLst>
          </p:cNvPr>
          <p:cNvSpPr txBox="1"/>
          <p:nvPr/>
        </p:nvSpPr>
        <p:spPr>
          <a:xfrm>
            <a:off x="674703" y="3897427"/>
            <a:ext cx="541907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is the consequence of this problem/challenge in your road network? </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Consequences can be trucks tipping over on bridges and cause accidents.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8A73FCD6-D647-4BD5-9370-F337E58A09AA}"/>
              </a:ext>
            </a:extLst>
          </p:cNvPr>
          <p:cNvSpPr txBox="1"/>
          <p:nvPr/>
        </p:nvSpPr>
        <p:spPr>
          <a:xfrm>
            <a:off x="6093779" y="3897427"/>
            <a:ext cx="565026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t>What possible mitigation measures could address this problem/challenge?</a:t>
            </a:r>
            <a:br>
              <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rPr>
            </a:br>
            <a:endParaRPr kumimoji="0" lang="en-GB" sz="1800" b="1"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Dialogue with service providers, since this message is important. Correct use of </a:t>
            </a:r>
            <a:r>
              <a:rPr kumimoji="0" lang="en-GB" sz="1800" b="0" i="0" u="none" strike="noStrike" kern="1200" cap="none" spc="0" normalizeH="0" baseline="0" noProof="0" dirty="0" err="1">
                <a:ln>
                  <a:noFill/>
                </a:ln>
                <a:solidFill>
                  <a:srgbClr val="FF0000"/>
                </a:solidFill>
                <a:effectLst/>
                <a:uLnTx/>
                <a:uFillTx/>
                <a:latin typeface="Gill Sans MT" panose="020B0502020104020203"/>
                <a:ea typeface="+mn-ea"/>
                <a:cs typeface="+mn-cs"/>
              </a:rPr>
              <a:t>Datex</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 II standards from our sides but also on service provider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5751128-B32A-48EB-84E1-E9E3732B3D77}"/>
              </a:ext>
            </a:extLst>
          </p:cNvPr>
          <p:cNvSpPr txBox="1"/>
          <p:nvPr/>
        </p:nvSpPr>
        <p:spPr>
          <a:xfrm>
            <a:off x="2651041" y="6381165"/>
            <a:ext cx="6885475" cy="36933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Level of Priority</a:t>
            </a:r>
            <a:r>
              <a:rPr kumimoji="0" lang="en-US" sz="1800" b="0" i="0" u="none" strike="noStrike" kern="1200" cap="none" spc="0" normalizeH="0" baseline="0" noProof="0" dirty="0">
                <a:ln>
                  <a:noFill/>
                </a:ln>
                <a:solidFill>
                  <a:srgbClr val="003399"/>
                </a:solidFill>
                <a:effectLst/>
                <a:uLnTx/>
                <a:uFillTx/>
                <a:latin typeface="Gill Sans MT" panose="020B0502020104020203"/>
                <a:ea typeface="+mn-ea"/>
                <a:cs typeface="+mn-cs"/>
              </a:rPr>
              <a:t>:</a:t>
            </a:r>
            <a:r>
              <a:rPr kumimoji="0" lang="en-GB" sz="1800" b="0" i="0" u="none" strike="noStrike" kern="1200" cap="none" spc="0" normalizeH="0" baseline="0" noProof="0" dirty="0">
                <a:ln>
                  <a:noFill/>
                </a:ln>
                <a:solidFill>
                  <a:srgbClr val="003399"/>
                </a:solidFill>
                <a:effectLst/>
                <a:uLnTx/>
                <a:uFillTx/>
                <a:latin typeface="Gill Sans MT" panose="020B0502020104020203"/>
                <a:ea typeface="+mn-ea"/>
                <a:cs typeface="+mn-cs"/>
              </a:rPr>
              <a:t>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High</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94488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Any</a:t>
            </a:r>
            <a:r>
              <a:rPr lang="nl-NL" dirty="0"/>
              <a:t> use cases missing?</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218971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98" y="1976795"/>
            <a:ext cx="10387690" cy="2387600"/>
          </a:xfrm>
        </p:spPr>
        <p:txBody>
          <a:bodyPr>
            <a:normAutofit/>
          </a:bodyPr>
          <a:lstStyle/>
          <a:p>
            <a:r>
              <a:rPr lang="en-GB" dirty="0"/>
              <a:t>ERTICO Innovation Platform TM 2.0</a:t>
            </a:r>
          </a:p>
        </p:txBody>
      </p:sp>
      <p:sp>
        <p:nvSpPr>
          <p:cNvPr id="3" name="Subtitle 2"/>
          <p:cNvSpPr>
            <a:spLocks noGrp="1"/>
          </p:cNvSpPr>
          <p:nvPr>
            <p:ph type="subTitle" idx="1"/>
          </p:nvPr>
        </p:nvSpPr>
        <p:spPr/>
        <p:txBody>
          <a:bodyPr/>
          <a:lstStyle/>
          <a:p>
            <a:r>
              <a:rPr lang="en-GB" dirty="0"/>
              <a:t>Interactive Traffic Management</a:t>
            </a:r>
          </a:p>
        </p:txBody>
      </p:sp>
      <p:sp>
        <p:nvSpPr>
          <p:cNvPr id="5" name="Text Placeholder 3"/>
          <p:cNvSpPr txBox="1">
            <a:spLocks/>
          </p:cNvSpPr>
          <p:nvPr/>
        </p:nvSpPr>
        <p:spPr bwMode="gray">
          <a:xfrm>
            <a:off x="8486774" y="5229225"/>
            <a:ext cx="3586163" cy="14716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Tx/>
              <a:buNone/>
              <a:defRPr sz="1800" kern="1200">
                <a:solidFill>
                  <a:schemeClr val="bg1"/>
                </a:solidFill>
                <a:latin typeface="+mn-lt"/>
                <a:ea typeface="+mn-ea"/>
                <a:cs typeface="+mn-cs"/>
              </a:defRPr>
            </a:lvl1pPr>
            <a:lvl2pPr marL="231775" indent="-179388" algn="l" defTabSz="914400" rtl="0" eaLnBrk="1" latinLnBrk="0" hangingPunct="1">
              <a:lnSpc>
                <a:spcPct val="90000"/>
              </a:lnSpc>
              <a:spcBef>
                <a:spcPts val="500"/>
              </a:spcBef>
              <a:buFont typeface="Arial"/>
              <a:buChar char="•"/>
              <a:tabLst/>
              <a:defRPr sz="1800" kern="1200">
                <a:solidFill>
                  <a:schemeClr val="tx1"/>
                </a:solidFill>
                <a:latin typeface="+mn-lt"/>
                <a:ea typeface="+mn-ea"/>
                <a:cs typeface="+mn-cs"/>
              </a:defRPr>
            </a:lvl2pPr>
            <a:lvl3pPr marL="438150" indent="-2063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2788" indent="-1825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20775" indent="-179388" algn="l" defTabSz="914400" rtl="0" eaLnBrk="1" latinLnBrk="0" hangingPunct="1">
              <a:lnSpc>
                <a:spcPct val="90000"/>
              </a:lnSpc>
              <a:spcBef>
                <a:spcPts val="500"/>
              </a:spcBef>
              <a:buFont typeface="Courier New" charset="0"/>
              <a:buChar char="o"/>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303434"/>
                </a:solidFill>
                <a:effectLst/>
                <a:uLnTx/>
                <a:uFillTx/>
                <a:latin typeface="Arial"/>
                <a:ea typeface="+mn-ea"/>
                <a:cs typeface="+mn-cs"/>
              </a:rPr>
              <a:t>Dr Johanna Tzanidaki</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303434"/>
                </a:solidFill>
                <a:effectLst/>
                <a:uLnTx/>
                <a:uFillTx/>
                <a:latin typeface="Arial"/>
                <a:ea typeface="+mn-ea"/>
                <a:cs typeface="+mn-cs"/>
              </a:rPr>
              <a:t>Chair, TM 2.0 Innovation Platform</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303434"/>
                </a:solidFill>
                <a:effectLst/>
                <a:uLnTx/>
                <a:uFillTx/>
                <a:latin typeface="Arial"/>
                <a:ea typeface="+mn-ea"/>
                <a:cs typeface="+mn-cs"/>
              </a:rPr>
              <a:t>Chief Innovation Officer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303434"/>
                </a:solidFill>
                <a:effectLst/>
                <a:uLnTx/>
                <a:uFillTx/>
                <a:latin typeface="Arial"/>
                <a:ea typeface="+mn-ea"/>
                <a:cs typeface="+mn-cs"/>
              </a:rPr>
              <a:t>ERTICO –ITS Europe</a:t>
            </a:r>
          </a:p>
        </p:txBody>
      </p:sp>
      <p:pic>
        <p:nvPicPr>
          <p:cNvPr id="6" name="Picture 5"/>
          <p:cNvPicPr>
            <a:picLocks noChangeAspect="1"/>
          </p:cNvPicPr>
          <p:nvPr/>
        </p:nvPicPr>
        <p:blipFill>
          <a:blip r:embed="rId2"/>
          <a:stretch>
            <a:fillRect/>
          </a:stretch>
        </p:blipFill>
        <p:spPr>
          <a:xfrm>
            <a:off x="0" y="0"/>
            <a:ext cx="2750086" cy="873820"/>
          </a:xfrm>
          <a:prstGeom prst="rect">
            <a:avLst/>
          </a:prstGeom>
        </p:spPr>
      </p:pic>
    </p:spTree>
    <p:extLst>
      <p:ext uri="{BB962C8B-B14F-4D97-AF65-F5344CB8AC3E}">
        <p14:creationId xmlns:p14="http://schemas.microsoft.com/office/powerpoint/2010/main" val="1195985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53220" y="1700809"/>
            <a:ext cx="11481320" cy="5117956"/>
          </a:xfrm>
          <a:prstGeom prst="roundRect">
            <a:avLst/>
          </a:prstGeom>
          <a:solidFill>
            <a:schemeClr val="bg1">
              <a:alpha val="0"/>
            </a:schemeClr>
          </a:solidFill>
          <a:ln>
            <a:solidFill>
              <a:srgbClr val="005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D:\Documents\TM20 local\TM20 members logos for print\mobilita-ro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312" y="4835738"/>
            <a:ext cx="1729857" cy="14735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p:cNvPicPr>
            <a:picLocks noChangeAspect="1" noChangeArrowheads="1"/>
          </p:cNvPicPr>
          <p:nvPr/>
        </p:nvPicPr>
        <p:blipFill rotWithShape="1">
          <a:blip r:embed="rId4">
            <a:extLst>
              <a:ext uri="{28A0092B-C50C-407E-A947-70E740481C1C}">
                <a14:useLocalDpi xmlns:a14="http://schemas.microsoft.com/office/drawing/2010/main" val="0"/>
              </a:ext>
            </a:extLst>
          </a:blip>
          <a:srcRect l="15131" r="16246"/>
          <a:stretch/>
        </p:blipFill>
        <p:spPr bwMode="auto">
          <a:xfrm>
            <a:off x="2210192" y="5520319"/>
            <a:ext cx="1389531" cy="113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9068" b="24609"/>
          <a:stretch/>
        </p:blipFill>
        <p:spPr bwMode="auto">
          <a:xfrm>
            <a:off x="1105508" y="1803804"/>
            <a:ext cx="1797417" cy="83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15" r="21881"/>
          <a:stretch/>
        </p:blipFill>
        <p:spPr bwMode="auto">
          <a:xfrm>
            <a:off x="9975819" y="1796819"/>
            <a:ext cx="1319712" cy="105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8679" b="16379"/>
          <a:stretch/>
        </p:blipFill>
        <p:spPr bwMode="auto">
          <a:xfrm>
            <a:off x="6192012" y="6002439"/>
            <a:ext cx="2592217" cy="71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914400" y="360008"/>
            <a:ext cx="10363200" cy="817561"/>
          </a:xfrm>
        </p:spPr>
        <p:txBody>
          <a:bodyPr>
            <a:normAutofit/>
          </a:bodyPr>
          <a:lstStyle/>
          <a:p>
            <a:r>
              <a:rPr lang="en-GB" sz="4267" dirty="0"/>
              <a:t>TM2.0 current members (1)</a:t>
            </a:r>
            <a:endParaRPr lang="en-US" sz="4267" dirty="0"/>
          </a:p>
        </p:txBody>
      </p:sp>
      <p:pic>
        <p:nvPicPr>
          <p:cNvPr id="20" name="Picture 13" descr="G:\Innovation&amp;Deployment\1. Activities_Current Phase\TM2.0\Dissemination\Logos\Logo Hambur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2489" y="3265959"/>
            <a:ext cx="1392488" cy="10606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8181" y="1796818"/>
            <a:ext cx="1758049" cy="87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0149" y="2767089"/>
            <a:ext cx="2200668" cy="110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33351" y="2974752"/>
            <a:ext cx="1539247" cy="76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5911" y="3802655"/>
            <a:ext cx="2004719" cy="101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36427" y="4913672"/>
            <a:ext cx="1639168" cy="81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4607799" y="1110776"/>
            <a:ext cx="2880321" cy="480053"/>
          </a:xfrm>
          <a:prstGeom prst="rect">
            <a:avLst/>
          </a:prstGeom>
          <a:solidFill>
            <a:srgbClr val="F7A607"/>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99B"/>
                </a:solidFill>
                <a:effectLst/>
                <a:uLnTx/>
                <a:uFillTx/>
                <a:latin typeface="Arial"/>
                <a:ea typeface="+mn-ea"/>
                <a:cs typeface="+mn-cs"/>
              </a:rPr>
              <a:t>Public Authorities</a:t>
            </a:r>
          </a:p>
        </p:txBody>
      </p:sp>
      <p:pic>
        <p:nvPicPr>
          <p:cNvPr id="2050" name="Picture 2" descr="X:\Graphics Library\Potatoshop\SALZBURG-landsbg2015_4c_300dpi.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36160" y="3852133"/>
            <a:ext cx="1979928" cy="7267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cuments\TM20 local\TM20 members logos for print\autostrade-per-litalia.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4401" y="2714839"/>
            <a:ext cx="2821073" cy="602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nnovation&amp;Deployment\1. Activities_Current Phase\TM2.0\Dissemination\Logos members\CNIT_logo_png_larg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6754" y="3581309"/>
            <a:ext cx="2802717" cy="5535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1393" y="1751012"/>
            <a:ext cx="1392487" cy="109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59456" y="4834630"/>
            <a:ext cx="1901056" cy="109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G:\Innovation&amp;Deployment\1. Activities_Current Phase\TM2.0\Dissemination\Logos members\port of antwerp-lowres.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75787" y="5960984"/>
            <a:ext cx="1721532" cy="5872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975819" y="5829267"/>
            <a:ext cx="1688800" cy="73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descr="Home"/>
          <p:cNvPicPr/>
          <p:nvPr/>
        </p:nvPicPr>
        <p:blipFill rotWithShape="1">
          <a:blip r:embed="rId21" cstate="print">
            <a:extLst>
              <a:ext uri="{28A0092B-C50C-407E-A947-70E740481C1C}">
                <a14:useLocalDpi xmlns:a14="http://schemas.microsoft.com/office/drawing/2010/main" val="0"/>
              </a:ext>
            </a:extLst>
          </a:blip>
          <a:srcRect b="11852"/>
          <a:stretch/>
        </p:blipFill>
        <p:spPr bwMode="auto">
          <a:xfrm>
            <a:off x="961917" y="4618388"/>
            <a:ext cx="1674707" cy="1397000"/>
          </a:xfrm>
          <a:prstGeom prst="rect">
            <a:avLst/>
          </a:prstGeom>
          <a:noFill/>
          <a:ln>
            <a:noFill/>
          </a:ln>
          <a:extLst>
            <a:ext uri="{53640926-AAD7-44D8-BBD7-CCE9431645EC}">
              <a14:shadowObscured xmlns:a14="http://schemas.microsoft.com/office/drawing/2010/main"/>
            </a:ext>
          </a:extLst>
        </p:spPr>
      </p:pic>
      <p:pic>
        <p:nvPicPr>
          <p:cNvPr id="40" name="Picture 39" descr="https://3zehwq3sp4yz1yq4v9sz8991-wpengine.netdna-ssl.com/wp-content/uploads/2014/08/Switzerland.jpg"/>
          <p:cNvPicPr/>
          <p:nvPr/>
        </p:nvPicPr>
        <p:blipFill>
          <a:blip r:embed="rId22">
            <a:extLst>
              <a:ext uri="{28A0092B-C50C-407E-A947-70E740481C1C}">
                <a14:useLocalDpi xmlns:a14="http://schemas.microsoft.com/office/drawing/2010/main" val="0"/>
              </a:ext>
            </a:extLst>
          </a:blip>
          <a:srcRect/>
          <a:stretch>
            <a:fillRect/>
          </a:stretch>
        </p:blipFill>
        <p:spPr bwMode="auto">
          <a:xfrm>
            <a:off x="5197002" y="1844841"/>
            <a:ext cx="1902460" cy="950807"/>
          </a:xfrm>
          <a:prstGeom prst="rect">
            <a:avLst/>
          </a:prstGeom>
          <a:noFill/>
          <a:ln>
            <a:noFill/>
          </a:ln>
        </p:spPr>
      </p:pic>
      <p:pic>
        <p:nvPicPr>
          <p:cNvPr id="41" name="Picture 40" descr="D:\Downloads\timisoara.jpg"/>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59797" y="2981274"/>
            <a:ext cx="672075" cy="1345333"/>
          </a:xfrm>
          <a:prstGeom prst="rect">
            <a:avLst/>
          </a:prstGeom>
          <a:noFill/>
          <a:ln>
            <a:noFill/>
          </a:ln>
        </p:spPr>
      </p:pic>
      <p:pic>
        <p:nvPicPr>
          <p:cNvPr id="5" name="Picture 4"/>
          <p:cNvPicPr>
            <a:picLocks noChangeAspect="1"/>
          </p:cNvPicPr>
          <p:nvPr/>
        </p:nvPicPr>
        <p:blipFill>
          <a:blip r:embed="rId24"/>
          <a:stretch>
            <a:fillRect/>
          </a:stretch>
        </p:blipFill>
        <p:spPr>
          <a:xfrm>
            <a:off x="2909967" y="4437069"/>
            <a:ext cx="2513959" cy="912144"/>
          </a:xfrm>
          <a:prstGeom prst="rect">
            <a:avLst/>
          </a:prstGeom>
        </p:spPr>
      </p:pic>
      <p:pic>
        <p:nvPicPr>
          <p:cNvPr id="2" name="Picture 2" descr="https://ertico.com/wp-content/uploads/2020/01/rta_logo1.png"/>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6853757" y="4782446"/>
            <a:ext cx="1069807" cy="387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26"/>
          <a:stretch>
            <a:fillRect/>
          </a:stretch>
        </p:blipFill>
        <p:spPr>
          <a:xfrm>
            <a:off x="9380968" y="103154"/>
            <a:ext cx="2750086" cy="873820"/>
          </a:xfrm>
          <a:prstGeom prst="rect">
            <a:avLst/>
          </a:prstGeom>
        </p:spPr>
      </p:pic>
    </p:spTree>
    <p:extLst>
      <p:ext uri="{BB962C8B-B14F-4D97-AF65-F5344CB8AC3E}">
        <p14:creationId xmlns:p14="http://schemas.microsoft.com/office/powerpoint/2010/main" val="3903743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893" y="1947495"/>
            <a:ext cx="1688160" cy="84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914400" y="360008"/>
            <a:ext cx="10363200" cy="817561"/>
          </a:xfrm>
        </p:spPr>
        <p:txBody>
          <a:bodyPr>
            <a:normAutofit/>
          </a:bodyPr>
          <a:lstStyle/>
          <a:p>
            <a:r>
              <a:rPr lang="en-GB" sz="4267" dirty="0"/>
              <a:t>TM2.0 current members (2)</a:t>
            </a:r>
            <a:endParaRPr lang="en-US" sz="4267" dirty="0"/>
          </a:p>
        </p:txBody>
      </p:sp>
      <p:sp>
        <p:nvSpPr>
          <p:cNvPr id="31" name="Text Placeholder 52"/>
          <p:cNvSpPr>
            <a:spLocks noGrp="1"/>
          </p:cNvSpPr>
          <p:nvPr>
            <p:ph type="body" sz="quarter" idx="10"/>
          </p:nvPr>
        </p:nvSpPr>
        <p:spPr>
          <a:xfrm>
            <a:off x="2929450" y="1220757"/>
            <a:ext cx="1738389" cy="384043"/>
          </a:xfrm>
        </p:spPr>
        <p:txBody>
          <a:bodyPr>
            <a:noAutofit/>
          </a:bodyPr>
          <a:lstStyle/>
          <a:p>
            <a:pPr defTabSz="457238"/>
            <a:r>
              <a:rPr lang="en-GB" sz="2000" b="1" dirty="0"/>
              <a:t>Association</a:t>
            </a:r>
          </a:p>
        </p:txBody>
      </p:sp>
      <p:sp>
        <p:nvSpPr>
          <p:cNvPr id="9" name="Rounded Rectangle 8"/>
          <p:cNvSpPr/>
          <p:nvPr/>
        </p:nvSpPr>
        <p:spPr>
          <a:xfrm>
            <a:off x="5039883" y="1892843"/>
            <a:ext cx="3185152" cy="4800517"/>
          </a:xfrm>
          <a:prstGeom prst="roundRect">
            <a:avLst/>
          </a:prstGeom>
          <a:solidFill>
            <a:schemeClr val="bg1">
              <a:alpha val="0"/>
            </a:schemeClr>
          </a:solidFill>
          <a:ln>
            <a:solidFill>
              <a:srgbClr val="005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557" y="2697200"/>
            <a:ext cx="2212817" cy="110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64" y="4540871"/>
            <a:ext cx="1905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8320" y="3251986"/>
            <a:ext cx="2086235" cy="104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1120" y="4256592"/>
            <a:ext cx="1920213" cy="96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1014" y="4961427"/>
            <a:ext cx="1920213" cy="96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9166" y="2592801"/>
            <a:ext cx="1538679" cy="4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6594" y="3345090"/>
            <a:ext cx="1737949" cy="86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4001" y="2919740"/>
            <a:ext cx="1823347" cy="91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2877005" y="1110811"/>
            <a:ext cx="1860044" cy="480053"/>
          </a:xfrm>
          <a:prstGeom prst="rect">
            <a:avLst/>
          </a:prstGeom>
          <a:solidFill>
            <a:srgbClr val="F7A607"/>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99B"/>
                </a:solidFill>
                <a:effectLst/>
                <a:uLnTx/>
                <a:uFillTx/>
                <a:latin typeface="Arial"/>
                <a:ea typeface="+mn-ea"/>
                <a:cs typeface="+mn-cs"/>
              </a:rPr>
              <a:t>Research</a:t>
            </a:r>
          </a:p>
        </p:txBody>
      </p:sp>
      <p:sp>
        <p:nvSpPr>
          <p:cNvPr id="32" name="Rectangle 31"/>
          <p:cNvSpPr/>
          <p:nvPr/>
        </p:nvSpPr>
        <p:spPr>
          <a:xfrm>
            <a:off x="5382351" y="1124745"/>
            <a:ext cx="2654949" cy="480052"/>
          </a:xfrm>
          <a:prstGeom prst="rect">
            <a:avLst/>
          </a:prstGeom>
          <a:solidFill>
            <a:srgbClr val="F7A607"/>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33" name="Text Placeholder 52"/>
          <p:cNvSpPr txBox="1">
            <a:spLocks/>
          </p:cNvSpPr>
          <p:nvPr/>
        </p:nvSpPr>
        <p:spPr>
          <a:xfrm>
            <a:off x="5485403" y="1234151"/>
            <a:ext cx="2294112" cy="396976"/>
          </a:xfrm>
          <a:prstGeom prst="rect">
            <a:avLst/>
          </a:prstGeom>
        </p:spPr>
        <p:txBody>
          <a:bodyPr vert="horz" lIns="0" tIns="0" rIns="0" bIns="0" rtlCol="0">
            <a:noAutofit/>
          </a:bodyPr>
          <a:lstStyle>
            <a:lvl1pPr marL="0" indent="0" algn="ctr" defTabSz="914355" rtl="0" eaLnBrk="1" latinLnBrk="0" hangingPunct="1">
              <a:lnSpc>
                <a:spcPct val="86000"/>
              </a:lnSpc>
              <a:spcBef>
                <a:spcPts val="0"/>
              </a:spcBef>
              <a:buClr>
                <a:schemeClr val="accent1"/>
              </a:buClr>
              <a:buFont typeface="Arial" panose="020B0604020202020204" pitchFamily="34" charset="0"/>
              <a:buNone/>
              <a:defRPr sz="1350" kern="800" spc="-10" baseline="0">
                <a:solidFill>
                  <a:schemeClr val="tx1"/>
                </a:solidFill>
                <a:latin typeface="+mn-lt"/>
                <a:ea typeface="+mn-ea"/>
                <a:cs typeface="+mn-cs"/>
              </a:defRPr>
            </a:lvl1pPr>
            <a:lvl2pPr marL="344471" indent="-173030"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12"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54"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96"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457238" rtl="0" eaLnBrk="1" fontAlgn="auto" latinLnBrk="0" hangingPunct="1">
              <a:lnSpc>
                <a:spcPct val="86000"/>
              </a:lnSpc>
              <a:spcBef>
                <a:spcPts val="0"/>
              </a:spcBef>
              <a:spcAft>
                <a:spcPts val="0"/>
              </a:spcAft>
              <a:buClr>
                <a:srgbClr val="45C2B1"/>
              </a:buClr>
              <a:buSzTx/>
              <a:buFont typeface="Arial" panose="020B0604020202020204" pitchFamily="34" charset="0"/>
              <a:buNone/>
              <a:tabLst/>
              <a:defRPr/>
            </a:pPr>
            <a:r>
              <a:rPr kumimoji="0" lang="en-GB" sz="2000" b="1" i="0" u="none" strike="noStrike" kern="800" cap="none" spc="-10" normalizeH="0" baseline="0" noProof="0" dirty="0">
                <a:ln>
                  <a:noFill/>
                </a:ln>
                <a:solidFill>
                  <a:srgbClr val="00599B"/>
                </a:solidFill>
                <a:effectLst/>
                <a:uLnTx/>
                <a:uFillTx/>
                <a:latin typeface="Arial"/>
                <a:ea typeface="+mn-ea"/>
                <a:cs typeface="+mn-cs"/>
              </a:rPr>
              <a:t>Service Providers</a:t>
            </a:r>
          </a:p>
        </p:txBody>
      </p:sp>
      <p:sp>
        <p:nvSpPr>
          <p:cNvPr id="36" name="Rectangle 35"/>
          <p:cNvSpPr/>
          <p:nvPr/>
        </p:nvSpPr>
        <p:spPr>
          <a:xfrm>
            <a:off x="9327269" y="1110811"/>
            <a:ext cx="1962604" cy="480053"/>
          </a:xfrm>
          <a:prstGeom prst="rect">
            <a:avLst/>
          </a:prstGeom>
          <a:solidFill>
            <a:srgbClr val="F7A607"/>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7" name="Text Placeholder 52"/>
          <p:cNvSpPr txBox="1">
            <a:spLocks/>
          </p:cNvSpPr>
          <p:nvPr/>
        </p:nvSpPr>
        <p:spPr>
          <a:xfrm>
            <a:off x="10032437" y="1234150"/>
            <a:ext cx="568344" cy="368769"/>
          </a:xfrm>
          <a:prstGeom prst="rect">
            <a:avLst/>
          </a:prstGeom>
        </p:spPr>
        <p:txBody>
          <a:bodyPr vert="horz" lIns="0" tIns="0" rIns="0" bIns="0" rtlCol="0">
            <a:noAutofit/>
          </a:bodyPr>
          <a:lstStyle>
            <a:lvl1pPr marL="0" indent="0" algn="ctr" defTabSz="914355" rtl="0" eaLnBrk="1" latinLnBrk="0" hangingPunct="1">
              <a:lnSpc>
                <a:spcPct val="86000"/>
              </a:lnSpc>
              <a:spcBef>
                <a:spcPts val="0"/>
              </a:spcBef>
              <a:buClr>
                <a:schemeClr val="accent1"/>
              </a:buClr>
              <a:buFont typeface="Arial" panose="020B0604020202020204" pitchFamily="34" charset="0"/>
              <a:buNone/>
              <a:defRPr sz="1350" kern="800" spc="-10" baseline="0">
                <a:solidFill>
                  <a:schemeClr val="tx1"/>
                </a:solidFill>
                <a:latin typeface="+mn-lt"/>
                <a:ea typeface="+mn-ea"/>
                <a:cs typeface="+mn-cs"/>
              </a:defRPr>
            </a:lvl1pPr>
            <a:lvl2pPr marL="344471" indent="-173030"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12"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54"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96"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457238" rtl="0" eaLnBrk="1" fontAlgn="auto" latinLnBrk="0" hangingPunct="1">
              <a:lnSpc>
                <a:spcPct val="86000"/>
              </a:lnSpc>
              <a:spcBef>
                <a:spcPts val="0"/>
              </a:spcBef>
              <a:spcAft>
                <a:spcPts val="0"/>
              </a:spcAft>
              <a:buClr>
                <a:srgbClr val="45C2B1"/>
              </a:buClr>
              <a:buSzTx/>
              <a:buFont typeface="Arial" panose="020B0604020202020204" pitchFamily="34" charset="0"/>
              <a:buNone/>
              <a:tabLst/>
              <a:defRPr/>
            </a:pPr>
            <a:r>
              <a:rPr kumimoji="0" lang="en-GB" sz="2000" b="1" i="0" u="none" strike="noStrike" kern="800" cap="none" spc="-10" normalizeH="0" baseline="0" noProof="0" dirty="0">
                <a:ln>
                  <a:noFill/>
                </a:ln>
                <a:solidFill>
                  <a:srgbClr val="00599B"/>
                </a:solidFill>
                <a:effectLst/>
                <a:uLnTx/>
                <a:uFillTx/>
                <a:latin typeface="Arial"/>
                <a:ea typeface="+mn-ea"/>
                <a:cs typeface="+mn-cs"/>
              </a:rPr>
              <a:t>TTI</a:t>
            </a:r>
          </a:p>
        </p:txBody>
      </p:sp>
      <p:pic>
        <p:nvPicPr>
          <p:cNvPr id="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0551" y="5763218"/>
            <a:ext cx="1906304" cy="62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ounded Rectangle 42"/>
          <p:cNvSpPr/>
          <p:nvPr/>
        </p:nvSpPr>
        <p:spPr>
          <a:xfrm>
            <a:off x="335360" y="4389371"/>
            <a:ext cx="2219261" cy="2303989"/>
          </a:xfrm>
          <a:prstGeom prst="roundRect">
            <a:avLst/>
          </a:prstGeom>
          <a:solidFill>
            <a:schemeClr val="bg1">
              <a:alpha val="0"/>
            </a:schemeClr>
          </a:solidFill>
          <a:ln>
            <a:solidFill>
              <a:srgbClr val="005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pic>
        <p:nvPicPr>
          <p:cNvPr id="44" name="Picture 18"/>
          <p:cNvPicPr>
            <a:picLocks noChangeAspect="1" noChangeArrowheads="1"/>
          </p:cNvPicPr>
          <p:nvPr/>
        </p:nvPicPr>
        <p:blipFill rotWithShape="1">
          <a:blip r:embed="rId12">
            <a:extLst>
              <a:ext uri="{28A0092B-C50C-407E-A947-70E740481C1C}">
                <a14:useLocalDpi xmlns:a14="http://schemas.microsoft.com/office/drawing/2010/main" val="0"/>
              </a:ext>
            </a:extLst>
          </a:blip>
          <a:srcRect t="21497"/>
          <a:stretch/>
        </p:blipFill>
        <p:spPr bwMode="auto">
          <a:xfrm>
            <a:off x="494221" y="4581126"/>
            <a:ext cx="1956843" cy="76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p:cNvSpPr/>
          <p:nvPr/>
        </p:nvSpPr>
        <p:spPr>
          <a:xfrm>
            <a:off x="447239" y="3621022"/>
            <a:ext cx="2007189" cy="480053"/>
          </a:xfrm>
          <a:prstGeom prst="rect">
            <a:avLst/>
          </a:prstGeom>
          <a:solidFill>
            <a:srgbClr val="F7A607"/>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 Placeholder 52"/>
          <p:cNvSpPr txBox="1">
            <a:spLocks/>
          </p:cNvSpPr>
          <p:nvPr/>
        </p:nvSpPr>
        <p:spPr>
          <a:xfrm>
            <a:off x="656682" y="3735335"/>
            <a:ext cx="1738389" cy="384043"/>
          </a:xfrm>
          <a:prstGeom prst="rect">
            <a:avLst/>
          </a:prstGeom>
        </p:spPr>
        <p:txBody>
          <a:bodyPr vert="horz" lIns="0" tIns="0" rIns="0" bIns="0" rtlCol="0">
            <a:noAutofit/>
          </a:bodyPr>
          <a:lstStyle>
            <a:lvl1pPr marL="0" indent="0" algn="ctr" defTabSz="914355" rtl="0" eaLnBrk="1" latinLnBrk="0" hangingPunct="1">
              <a:lnSpc>
                <a:spcPct val="86000"/>
              </a:lnSpc>
              <a:spcBef>
                <a:spcPts val="0"/>
              </a:spcBef>
              <a:buClr>
                <a:schemeClr val="accent1"/>
              </a:buClr>
              <a:buFont typeface="Arial" panose="020B0604020202020204" pitchFamily="34" charset="0"/>
              <a:buNone/>
              <a:defRPr sz="1350" kern="800" spc="-10" baseline="0">
                <a:solidFill>
                  <a:schemeClr val="tx1"/>
                </a:solidFill>
                <a:latin typeface="+mn-lt"/>
                <a:ea typeface="+mn-ea"/>
                <a:cs typeface="+mn-cs"/>
              </a:defRPr>
            </a:lvl1pPr>
            <a:lvl2pPr marL="344471" indent="-173030"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12"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54"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96" indent="-171442" algn="l" defTabSz="914355"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457238" rtl="0" eaLnBrk="1" fontAlgn="auto" latinLnBrk="0" hangingPunct="1">
              <a:lnSpc>
                <a:spcPct val="86000"/>
              </a:lnSpc>
              <a:spcBef>
                <a:spcPts val="0"/>
              </a:spcBef>
              <a:spcAft>
                <a:spcPts val="0"/>
              </a:spcAft>
              <a:buClr>
                <a:srgbClr val="45C2B1"/>
              </a:buClr>
              <a:buSzTx/>
              <a:buFont typeface="Arial" panose="020B0604020202020204" pitchFamily="34" charset="0"/>
              <a:buNone/>
              <a:tabLst/>
              <a:defRPr/>
            </a:pPr>
            <a:r>
              <a:rPr kumimoji="0" lang="en-GB" sz="2000" b="1" i="0" u="none" strike="noStrike" kern="800" cap="none" spc="-10" normalizeH="0" baseline="0" noProof="0" dirty="0">
                <a:ln>
                  <a:noFill/>
                </a:ln>
                <a:solidFill>
                  <a:srgbClr val="00599B"/>
                </a:solidFill>
                <a:effectLst/>
                <a:uLnTx/>
                <a:uFillTx/>
                <a:latin typeface="Arial"/>
                <a:ea typeface="+mn-ea"/>
                <a:cs typeface="+mn-cs"/>
              </a:rPr>
              <a:t>Suppliers</a:t>
            </a:r>
          </a:p>
        </p:txBody>
      </p:sp>
      <p:pic>
        <p:nvPicPr>
          <p:cNvPr id="47" name="Picture 2" descr="G:\Innovation&amp;Deployment\1. Activities_Current Phase\TM2.0\Dissemination\Logos members\MM-Logo-Black-Clear spac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5836" y="5157190"/>
            <a:ext cx="1253613" cy="1108231"/>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52"/>
          <p:cNvSpPr txBox="1">
            <a:spLocks/>
          </p:cNvSpPr>
          <p:nvPr/>
        </p:nvSpPr>
        <p:spPr>
          <a:xfrm>
            <a:off x="629063" y="1220757"/>
            <a:ext cx="1738389" cy="384043"/>
          </a:xfrm>
          <a:prstGeom prst="rect">
            <a:avLst/>
          </a:prstGeom>
        </p:spPr>
        <p:txBody>
          <a:bodyPr vert="horz" lIns="121920" tIns="60960" rIns="121920" bIns="60960" rtlCol="0">
            <a:noAutofit/>
          </a:bodyPr>
          <a:lstStyle>
            <a:lvl1pPr marL="0" indent="0" algn="ctr" defTabSz="914400" rtl="0" eaLnBrk="1" latinLnBrk="0" hangingPunct="1">
              <a:lnSpc>
                <a:spcPct val="86000"/>
              </a:lnSpc>
              <a:spcBef>
                <a:spcPts val="0"/>
              </a:spcBef>
              <a:buFont typeface="Arial" pitchFamily="34" charset="0"/>
              <a:buNone/>
              <a:defRPr sz="135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457238" rtl="0" eaLnBrk="1" fontAlgn="auto" latinLnBrk="0" hangingPunct="1">
              <a:lnSpc>
                <a:spcPct val="86000"/>
              </a:lnSpc>
              <a:spcBef>
                <a:spcPts val="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rgbClr val="303434"/>
                </a:solidFill>
                <a:effectLst/>
                <a:uLnTx/>
                <a:uFillTx/>
                <a:latin typeface="Arial"/>
                <a:ea typeface="+mn-ea"/>
                <a:cs typeface="+mn-cs"/>
              </a:rPr>
              <a:t>Association</a:t>
            </a:r>
          </a:p>
        </p:txBody>
      </p:sp>
      <p:sp>
        <p:nvSpPr>
          <p:cNvPr id="55" name="Rounded Rectangle 54"/>
          <p:cNvSpPr/>
          <p:nvPr/>
        </p:nvSpPr>
        <p:spPr>
          <a:xfrm>
            <a:off x="504475" y="1700812"/>
            <a:ext cx="2219261" cy="1636409"/>
          </a:xfrm>
          <a:prstGeom prst="roundRect">
            <a:avLst/>
          </a:prstGeom>
          <a:solidFill>
            <a:schemeClr val="bg1">
              <a:alpha val="0"/>
            </a:schemeClr>
          </a:solidFill>
          <a:ln>
            <a:solidFill>
              <a:srgbClr val="005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56" name="Rectangle 55"/>
          <p:cNvSpPr/>
          <p:nvPr/>
        </p:nvSpPr>
        <p:spPr>
          <a:xfrm>
            <a:off x="500859" y="1124744"/>
            <a:ext cx="1962604" cy="480053"/>
          </a:xfrm>
          <a:prstGeom prst="rect">
            <a:avLst/>
          </a:prstGeom>
          <a:solidFill>
            <a:srgbClr val="F7A607"/>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99B"/>
                </a:solidFill>
                <a:effectLst/>
                <a:uLnTx/>
                <a:uFillTx/>
                <a:latin typeface="Arial"/>
                <a:ea typeface="+mn-ea"/>
                <a:cs typeface="+mn-cs"/>
              </a:rPr>
              <a:t>Associations</a:t>
            </a:r>
          </a:p>
        </p:txBody>
      </p:sp>
      <p:pic>
        <p:nvPicPr>
          <p:cNvPr id="57" name="Picture 2" descr="G:\Comms&amp;Advocacy\ERTICO Logo\ERTICO LOGO\ERTICO\Positive\ERTICO logo_2019_Positive_RGB.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9361" y="1702932"/>
            <a:ext cx="1273027" cy="823723"/>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2797460" y="1892843"/>
            <a:ext cx="2007189" cy="4800517"/>
          </a:xfrm>
          <a:prstGeom prst="roundRect">
            <a:avLst/>
          </a:prstGeom>
          <a:solidFill>
            <a:schemeClr val="bg1">
              <a:alpha val="0"/>
            </a:schemeClr>
          </a:solidFill>
          <a:ln>
            <a:solidFill>
              <a:srgbClr val="005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p:cNvPicPr>
            <a:picLocks noChangeAspect="1"/>
          </p:cNvPicPr>
          <p:nvPr/>
        </p:nvPicPr>
        <p:blipFill>
          <a:blip r:embed="rId15"/>
          <a:stretch>
            <a:fillRect/>
          </a:stretch>
        </p:blipFill>
        <p:spPr>
          <a:xfrm>
            <a:off x="948752" y="2542734"/>
            <a:ext cx="1154249" cy="723009"/>
          </a:xfrm>
          <a:prstGeom prst="rect">
            <a:avLst/>
          </a:prstGeom>
        </p:spPr>
      </p:pic>
      <p:pic>
        <p:nvPicPr>
          <p:cNvPr id="5" name="Picture 4"/>
          <p:cNvPicPr>
            <a:picLocks noChangeAspect="1"/>
          </p:cNvPicPr>
          <p:nvPr/>
        </p:nvPicPr>
        <p:blipFill>
          <a:blip r:embed="rId16"/>
          <a:stretch>
            <a:fillRect/>
          </a:stretch>
        </p:blipFill>
        <p:spPr>
          <a:xfrm>
            <a:off x="9090116" y="4868300"/>
            <a:ext cx="2448853" cy="525115"/>
          </a:xfrm>
          <a:prstGeom prst="rect">
            <a:avLst/>
          </a:prstGeom>
        </p:spPr>
      </p:pic>
      <p:pic>
        <p:nvPicPr>
          <p:cNvPr id="11" name="Picture 10"/>
          <p:cNvPicPr>
            <a:picLocks noChangeAspect="1"/>
          </p:cNvPicPr>
          <p:nvPr/>
        </p:nvPicPr>
        <p:blipFill>
          <a:blip r:embed="rId17"/>
          <a:stretch>
            <a:fillRect/>
          </a:stretch>
        </p:blipFill>
        <p:spPr>
          <a:xfrm>
            <a:off x="6384033" y="2631365"/>
            <a:ext cx="1777217" cy="605644"/>
          </a:xfrm>
          <a:prstGeom prst="rect">
            <a:avLst/>
          </a:prstGeom>
        </p:spPr>
      </p:pic>
      <p:pic>
        <p:nvPicPr>
          <p:cNvPr id="17" name="Picture 16"/>
          <p:cNvPicPr>
            <a:picLocks noChangeAspect="1"/>
          </p:cNvPicPr>
          <p:nvPr/>
        </p:nvPicPr>
        <p:blipFill>
          <a:blip r:embed="rId18"/>
          <a:stretch>
            <a:fillRect/>
          </a:stretch>
        </p:blipFill>
        <p:spPr>
          <a:xfrm>
            <a:off x="5286245" y="2045696"/>
            <a:ext cx="1129416" cy="999261"/>
          </a:xfrm>
          <a:prstGeom prst="rect">
            <a:avLst/>
          </a:prstGeom>
        </p:spPr>
      </p:pic>
      <p:pic>
        <p:nvPicPr>
          <p:cNvPr id="23" name="Picture 22"/>
          <p:cNvPicPr>
            <a:picLocks noChangeAspect="1"/>
          </p:cNvPicPr>
          <p:nvPr/>
        </p:nvPicPr>
        <p:blipFill>
          <a:blip r:embed="rId19"/>
          <a:stretch>
            <a:fillRect/>
          </a:stretch>
        </p:blipFill>
        <p:spPr>
          <a:xfrm>
            <a:off x="10281388" y="4034427"/>
            <a:ext cx="1688160" cy="785733"/>
          </a:xfrm>
          <a:prstGeom prst="rect">
            <a:avLst/>
          </a:prstGeom>
        </p:spPr>
      </p:pic>
      <p:sp>
        <p:nvSpPr>
          <p:cNvPr id="50" name="Rounded Rectangle 49"/>
          <p:cNvSpPr/>
          <p:nvPr/>
        </p:nvSpPr>
        <p:spPr>
          <a:xfrm>
            <a:off x="8616064" y="1899354"/>
            <a:ext cx="3385017" cy="3737893"/>
          </a:xfrm>
          <a:prstGeom prst="roundRect">
            <a:avLst/>
          </a:prstGeom>
          <a:solidFill>
            <a:schemeClr val="bg1">
              <a:alpha val="0"/>
            </a:schemeClr>
          </a:solidFill>
          <a:ln>
            <a:solidFill>
              <a:srgbClr val="005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pic>
        <p:nvPicPr>
          <p:cNvPr id="39" name="Picture 38"/>
          <p:cNvPicPr>
            <a:picLocks noChangeAspect="1"/>
          </p:cNvPicPr>
          <p:nvPr/>
        </p:nvPicPr>
        <p:blipFill>
          <a:blip r:embed="rId20"/>
          <a:stretch>
            <a:fillRect/>
          </a:stretch>
        </p:blipFill>
        <p:spPr>
          <a:xfrm>
            <a:off x="9362237" y="5945737"/>
            <a:ext cx="2750086" cy="873820"/>
          </a:xfrm>
          <a:prstGeom prst="rect">
            <a:avLst/>
          </a:prstGeom>
        </p:spPr>
      </p:pic>
    </p:spTree>
    <p:extLst>
      <p:ext uri="{BB962C8B-B14F-4D97-AF65-F5344CB8AC3E}">
        <p14:creationId xmlns:p14="http://schemas.microsoft.com/office/powerpoint/2010/main" val="3762500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p:cNvPicPr>
            <a:picLocks noGrp="1" noChangeAspect="1" noChangeArrowheads="1"/>
          </p:cNvPicPr>
          <p:nvPr>
            <p:ph idx="1"/>
          </p:nvPr>
        </p:nvPicPr>
        <p:blipFill>
          <a:blip r:embed="rId3"/>
          <a:stretch/>
        </p:blipFill>
        <p:spPr bwMode="auto">
          <a:xfrm>
            <a:off x="173207" y="1565310"/>
            <a:ext cx="5882321" cy="4411744"/>
          </a:xfrm>
          <a:prstGeom prst="rect">
            <a:avLst/>
          </a:prstGeom>
          <a:noFill/>
          <a:ln>
            <a:noFill/>
          </a:ln>
          <a:effectLst/>
        </p:spPr>
      </p:pic>
      <p:sp>
        <p:nvSpPr>
          <p:cNvPr id="4" name="Text Placeholder 3"/>
          <p:cNvSpPr>
            <a:spLocks noGrp="1"/>
          </p:cNvSpPr>
          <p:nvPr>
            <p:ph type="subTitle" idx="4294967295"/>
          </p:nvPr>
        </p:nvSpPr>
        <p:spPr bwMode="auto">
          <a:xfrm>
            <a:off x="614346" y="1459099"/>
            <a:ext cx="6400800" cy="408780"/>
          </a:xfrm>
        </p:spPr>
        <p:txBody>
          <a:bodyPr>
            <a:normAutofit/>
          </a:bodyPr>
          <a:lstStyle/>
          <a:p>
            <a:pPr marL="285750" indent="-285750">
              <a:buFont typeface="Arial"/>
              <a:buChar char="•"/>
              <a:defRPr/>
            </a:pPr>
            <a:r>
              <a:rPr lang="en-US" sz="1800"/>
              <a:t>Road operators &amp; service providers</a:t>
            </a:r>
            <a:endParaRPr/>
          </a:p>
        </p:txBody>
      </p:sp>
      <p:sp>
        <p:nvSpPr>
          <p:cNvPr id="8" name="Text Placeholder 3"/>
          <p:cNvSpPr txBox="1"/>
          <p:nvPr/>
        </p:nvSpPr>
        <p:spPr bwMode="gray">
          <a:xfrm>
            <a:off x="1749516" y="1447932"/>
            <a:ext cx="4130461" cy="636918"/>
          </a:xfrm>
          <a:prstGeom prst="rect">
            <a:avLst/>
          </a:prstGeom>
        </p:spPr>
        <p:txBody>
          <a:bodyPr/>
          <a:lstStyle>
            <a:lvl1pPr marL="0" indent="0" algn="l" defTabSz="914400">
              <a:spcBef>
                <a:spcPts val="800"/>
              </a:spcBef>
              <a:buFont typeface="Arial"/>
              <a:buNone/>
              <a:defRPr sz="2000">
                <a:solidFill>
                  <a:srgbClr val="737573"/>
                </a:solidFill>
                <a:latin typeface="+mn-lt"/>
                <a:ea typeface="+mn-ea"/>
                <a:cs typeface="+mn-cs"/>
              </a:defRPr>
            </a:lvl1pPr>
            <a:lvl2pPr marL="269875" indent="-269875" algn="l" defTabSz="914400">
              <a:spcBef>
                <a:spcPts val="800"/>
              </a:spcBef>
              <a:buFont typeface="Arial"/>
              <a:buChar char="•"/>
              <a:defRPr sz="2000">
                <a:solidFill>
                  <a:schemeClr val="tx2"/>
                </a:solidFill>
                <a:latin typeface="+mn-lt"/>
                <a:ea typeface="+mn-ea"/>
                <a:cs typeface="+mn-cs"/>
              </a:defRPr>
            </a:lvl2pPr>
            <a:lvl3pPr marL="541338" indent="-271463" algn="l" defTabSz="914400">
              <a:spcBef>
                <a:spcPts val="800"/>
              </a:spcBef>
              <a:buFont typeface="Arial"/>
              <a:buChar char="•"/>
              <a:defRPr sz="2000">
                <a:solidFill>
                  <a:schemeClr val="tx2"/>
                </a:solidFill>
                <a:latin typeface="+mn-lt"/>
                <a:ea typeface="+mn-ea"/>
                <a:cs typeface="+mn-cs"/>
              </a:defRPr>
            </a:lvl3pPr>
            <a:lvl4pPr marL="796925" indent="-263525" algn="l" defTabSz="914400">
              <a:spcBef>
                <a:spcPts val="800"/>
              </a:spcBef>
              <a:buFont typeface="Arial"/>
              <a:buChar char="•"/>
              <a:defRPr sz="2000">
                <a:solidFill>
                  <a:schemeClr val="tx2"/>
                </a:solidFill>
                <a:latin typeface="+mn-lt"/>
                <a:ea typeface="+mn-ea"/>
                <a:cs typeface="+mn-cs"/>
              </a:defRPr>
            </a:lvl4pPr>
            <a:lvl5pPr marL="1082675" indent="-271463" algn="l" defTabSz="914400">
              <a:spcBef>
                <a:spcPts val="800"/>
              </a:spcBef>
              <a:buFont typeface="Arial"/>
              <a:buChar char="•"/>
              <a:defRPr sz="2000">
                <a:solidFill>
                  <a:schemeClr val="tx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Tx/>
              <a:buSzTx/>
              <a:buFont typeface="Arial"/>
              <a:buNone/>
              <a:tabLst/>
              <a:defRPr/>
            </a:pPr>
            <a:endParaRPr kumimoji="0" lang="en-US" sz="2000" b="0" i="0" u="none" strike="noStrike" kern="1200" cap="none" spc="0" normalizeH="0" baseline="0" noProof="0">
              <a:ln>
                <a:noFill/>
              </a:ln>
              <a:solidFill>
                <a:srgbClr val="737573"/>
              </a:solidFill>
              <a:effectLst/>
              <a:uLnTx/>
              <a:uFillTx/>
              <a:latin typeface="Arial"/>
              <a:ea typeface="Arial"/>
              <a:cs typeface="Arial"/>
            </a:endParaRPr>
          </a:p>
        </p:txBody>
      </p:sp>
      <p:sp>
        <p:nvSpPr>
          <p:cNvPr id="5" name="TextBox 4"/>
          <p:cNvSpPr txBox="1"/>
          <p:nvPr/>
        </p:nvSpPr>
        <p:spPr bwMode="auto">
          <a:xfrm>
            <a:off x="401806" y="5282602"/>
            <a:ext cx="1828800"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rPr>
              <a:t>Road Operator</a:t>
            </a:r>
            <a:endParaRPr kumimoji="0" sz="1800" b="0" i="0" u="none" strike="noStrike" kern="1200" cap="none" spc="0" normalizeH="0" baseline="0" noProof="0">
              <a:ln>
                <a:noFill/>
              </a:ln>
              <a:solidFill>
                <a:srgbClr val="303434"/>
              </a:solidFill>
              <a:effectLst/>
              <a:uLnTx/>
              <a:uFillTx/>
              <a:latin typeface="Arial"/>
              <a:ea typeface="+mn-ea"/>
              <a:cs typeface="+mn-cs"/>
            </a:endParaRPr>
          </a:p>
        </p:txBody>
      </p:sp>
      <p:sp>
        <p:nvSpPr>
          <p:cNvPr id="10" name="TextBox 9"/>
          <p:cNvSpPr txBox="1"/>
          <p:nvPr/>
        </p:nvSpPr>
        <p:spPr bwMode="auto">
          <a:xfrm>
            <a:off x="3114367" y="5282602"/>
            <a:ext cx="2057400"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Arial"/>
                <a:cs typeface="Arial"/>
              </a:rPr>
              <a:t>Service Provider</a:t>
            </a:r>
            <a:endParaRPr kumimoji="0" sz="1800" b="0" i="0" u="none" strike="noStrike" kern="1200" cap="none" spc="0" normalizeH="0" baseline="0" noProof="0">
              <a:ln>
                <a:noFill/>
              </a:ln>
              <a:solidFill>
                <a:srgbClr val="303434"/>
              </a:solidFill>
              <a:effectLst/>
              <a:uLnTx/>
              <a:uFillTx/>
              <a:latin typeface="Arial"/>
              <a:ea typeface="+mn-ea"/>
              <a:cs typeface="+mn-cs"/>
            </a:endParaRPr>
          </a:p>
        </p:txBody>
      </p:sp>
      <p:pic>
        <p:nvPicPr>
          <p:cNvPr id="9" name="Picture 8"/>
          <p:cNvPicPr>
            <a:picLocks noChangeAspect="1"/>
          </p:cNvPicPr>
          <p:nvPr/>
        </p:nvPicPr>
        <p:blipFill>
          <a:blip r:embed="rId4"/>
          <a:stretch/>
        </p:blipFill>
        <p:spPr bwMode="auto">
          <a:xfrm>
            <a:off x="9441914" y="45596"/>
            <a:ext cx="2750086" cy="873819"/>
          </a:xfrm>
          <a:prstGeom prst="rect">
            <a:avLst/>
          </a:prstGeom>
        </p:spPr>
      </p:pic>
      <p:sp>
        <p:nvSpPr>
          <p:cNvPr id="2" name="Curved Down Arrow 1"/>
          <p:cNvSpPr/>
          <p:nvPr/>
        </p:nvSpPr>
        <p:spPr bwMode="auto">
          <a:xfrm rot="2056269">
            <a:off x="4731722" y="267568"/>
            <a:ext cx="1022978" cy="409074"/>
          </a:xfrm>
          <a:prstGeom prst="curvedDownArrow">
            <a:avLst>
              <a:gd name="adj1" fmla="val 25000"/>
              <a:gd name="adj2" fmla="val 50000"/>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3434"/>
              </a:solidFill>
              <a:effectLst/>
              <a:uLnTx/>
              <a:uFillTx/>
              <a:latin typeface="Arial"/>
              <a:ea typeface="+mn-ea"/>
              <a:cs typeface="+mn-cs"/>
            </a:endParaRPr>
          </a:p>
        </p:txBody>
      </p:sp>
      <p:sp>
        <p:nvSpPr>
          <p:cNvPr id="6" name="Title 5"/>
          <p:cNvSpPr>
            <a:spLocks noGrp="1"/>
          </p:cNvSpPr>
          <p:nvPr>
            <p:ph type="title"/>
          </p:nvPr>
        </p:nvSpPr>
        <p:spPr bwMode="auto">
          <a:xfrm>
            <a:off x="169347" y="203131"/>
            <a:ext cx="4706823" cy="701164"/>
          </a:xfrm>
          <a:effectLst>
            <a:softEdge rad="127000"/>
          </a:effectLst>
        </p:spPr>
        <p:style>
          <a:lnRef idx="1">
            <a:schemeClr val="accent4"/>
          </a:lnRef>
          <a:fillRef idx="2">
            <a:schemeClr val="accent4"/>
          </a:fillRef>
          <a:effectRef idx="1">
            <a:schemeClr val="accent4"/>
          </a:effectRef>
          <a:fontRef idx="minor">
            <a:schemeClr val="dk1"/>
          </a:fontRef>
        </p:style>
        <p:txBody>
          <a:bodyPr>
            <a:normAutofit/>
          </a:bodyPr>
          <a:lstStyle/>
          <a:p>
            <a:pPr>
              <a:defRPr/>
            </a:pPr>
            <a:r>
              <a:rPr lang="en-US"/>
              <a:t>Traffic Management 1.0</a:t>
            </a:r>
            <a:endParaRPr lang="en-US">
              <a:solidFill>
                <a:srgbClr val="1F497D"/>
              </a:solidFill>
            </a:endParaRPr>
          </a:p>
        </p:txBody>
      </p:sp>
      <p:sp>
        <p:nvSpPr>
          <p:cNvPr id="11" name="Title 1"/>
          <p:cNvSpPr txBox="1"/>
          <p:nvPr/>
        </p:nvSpPr>
        <p:spPr bwMode="gray">
          <a:xfrm>
            <a:off x="4876171" y="865855"/>
            <a:ext cx="7315828" cy="576002"/>
          </a:xfrm>
          <a:prstGeom prst="rect">
            <a:avLst/>
          </a:prstGeom>
          <a:effectLst>
            <a:softEdge rad="127000"/>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377">
              <a:lnSpc>
                <a:spcPct val="90000"/>
              </a:lnSpc>
              <a:spcBef>
                <a:spcPts val="0"/>
              </a:spcBef>
              <a:buNone/>
              <a:defRPr sz="3200" b="1">
                <a:solidFill>
                  <a:schemeClr val="tx1"/>
                </a:solidFill>
                <a:latin typeface="+mj-lt"/>
                <a:ea typeface="+mj-ea"/>
                <a:cs typeface="+mj-cs"/>
              </a:defRPr>
            </a:lvl1p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a:ln>
                  <a:noFill/>
                </a:ln>
                <a:solidFill>
                  <a:srgbClr val="303434"/>
                </a:solidFill>
                <a:effectLst/>
                <a:uLnTx/>
                <a:uFillTx/>
                <a:latin typeface="Arial"/>
                <a:ea typeface="Arial"/>
                <a:cs typeface="Arial"/>
              </a:rPr>
              <a:t>Principles of Traffic Management 2.0</a:t>
            </a:r>
            <a:endParaRPr kumimoji="0" sz="3200" b="1" i="0" u="none" strike="noStrike" kern="1200" cap="none" spc="0" normalizeH="0" baseline="0" noProof="0">
              <a:ln>
                <a:noFill/>
              </a:ln>
              <a:solidFill>
                <a:srgbClr val="303434"/>
              </a:solidFill>
              <a:effectLst/>
              <a:uLnTx/>
              <a:uFillTx/>
              <a:latin typeface="Arial"/>
              <a:ea typeface="+mj-ea"/>
              <a:cs typeface="+mj-cs"/>
            </a:endParaRPr>
          </a:p>
        </p:txBody>
      </p:sp>
      <p:pic>
        <p:nvPicPr>
          <p:cNvPr id="12" name="Picture 2"/>
          <p:cNvPicPr>
            <a:picLocks noChangeAspect="1" noChangeArrowheads="1"/>
          </p:cNvPicPr>
          <p:nvPr/>
        </p:nvPicPr>
        <p:blipFill>
          <a:blip r:embed="rId5"/>
          <a:srcRect l="3354" t="9375" r="20680" b="7605"/>
          <a:stretch/>
        </p:blipFill>
        <p:spPr bwMode="auto">
          <a:xfrm>
            <a:off x="7301108" y="2248835"/>
            <a:ext cx="4890893" cy="4609165"/>
          </a:xfrm>
          <a:prstGeom prst="rect">
            <a:avLst/>
          </a:prstGeom>
          <a:noFill/>
          <a:ln>
            <a:noFill/>
          </a:ln>
        </p:spPr>
      </p:pic>
      <p:sp>
        <p:nvSpPr>
          <p:cNvPr id="13" name="Rectangle 12"/>
          <p:cNvSpPr/>
          <p:nvPr/>
        </p:nvSpPr>
        <p:spPr bwMode="auto">
          <a:xfrm>
            <a:off x="5171767" y="1245340"/>
            <a:ext cx="6902824" cy="174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a:ln>
                  <a:noFill/>
                </a:ln>
                <a:solidFill>
                  <a:srgbClr val="303434"/>
                </a:solidFill>
                <a:effectLst/>
                <a:uLnTx/>
                <a:uFillTx/>
                <a:latin typeface="Arial"/>
                <a:ea typeface="Arial"/>
                <a:cs typeface="Arial"/>
              </a:rPr>
              <a:t>Collaboration and trust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a:ln>
                  <a:noFill/>
                </a:ln>
                <a:solidFill>
                  <a:srgbClr val="303434"/>
                </a:solidFill>
                <a:effectLst/>
                <a:uLnTx/>
                <a:uFillTx/>
                <a:latin typeface="Arial"/>
                <a:ea typeface="Arial"/>
                <a:cs typeface="Arial"/>
              </a:rPr>
              <a:t>Alignment of information to drivers and consistency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a:ln>
                  <a:noFill/>
                </a:ln>
                <a:solidFill>
                  <a:srgbClr val="303434"/>
                </a:solidFill>
                <a:effectLst/>
                <a:uLnTx/>
                <a:uFillTx/>
                <a:latin typeface="Arial"/>
                <a:ea typeface="Arial"/>
                <a:cs typeface="Arial"/>
              </a:rPr>
              <a:t>Co-opetition: understanding among stakeholders on interests and needs</a:t>
            </a:r>
          </a:p>
        </p:txBody>
      </p:sp>
      <p:sp>
        <p:nvSpPr>
          <p:cNvPr id="14" name="Text Placeholder 3"/>
          <p:cNvSpPr txBox="1"/>
          <p:nvPr/>
        </p:nvSpPr>
        <p:spPr bwMode="gray">
          <a:xfrm>
            <a:off x="1587258" y="5889512"/>
            <a:ext cx="2847582" cy="408780"/>
          </a:xfrm>
          <a:prstGeom prst="rect">
            <a:avLst/>
          </a:prstGeom>
        </p:spPr>
        <p:txBody>
          <a:bodyPr vert="horz" lIns="91440" tIns="45720" rIns="91440" bIns="45720" rtlCol="0">
            <a:noAutofit/>
          </a:bodyPr>
          <a:lstStyle>
            <a:lvl1pPr marL="0" indent="0" algn="l" defTabSz="914400">
              <a:lnSpc>
                <a:spcPct val="90000"/>
              </a:lnSpc>
              <a:spcBef>
                <a:spcPts val="1000"/>
              </a:spcBef>
              <a:buFontTx/>
              <a:buNone/>
              <a:defRPr sz="2400">
                <a:solidFill>
                  <a:schemeClr val="tx1"/>
                </a:solidFill>
                <a:latin typeface="+mn-lt"/>
                <a:ea typeface="+mn-ea"/>
                <a:cs typeface="+mn-cs"/>
              </a:defRPr>
            </a:lvl1pPr>
            <a:lvl2pPr marL="231775" indent="-179388" algn="l" defTabSz="914400">
              <a:lnSpc>
                <a:spcPct val="90000"/>
              </a:lnSpc>
              <a:spcBef>
                <a:spcPts val="500"/>
              </a:spcBef>
              <a:buFont typeface="Arial"/>
              <a:buChar char="•"/>
              <a:defRPr sz="2200">
                <a:solidFill>
                  <a:schemeClr val="tx1"/>
                </a:solidFill>
                <a:latin typeface="+mn-lt"/>
                <a:ea typeface="+mn-ea"/>
                <a:cs typeface="+mn-cs"/>
              </a:defRPr>
            </a:lvl2pPr>
            <a:lvl3pPr marL="438149" indent="-206375" algn="l" defTabSz="914400">
              <a:lnSpc>
                <a:spcPct val="90000"/>
              </a:lnSpc>
              <a:spcBef>
                <a:spcPts val="500"/>
              </a:spcBef>
              <a:buFont typeface="Arial"/>
              <a:buChar char="•"/>
              <a:defRPr sz="2000">
                <a:solidFill>
                  <a:schemeClr val="tx1"/>
                </a:solidFill>
                <a:latin typeface="+mn-lt"/>
                <a:ea typeface="+mn-ea"/>
                <a:cs typeface="+mn-cs"/>
              </a:defRPr>
            </a:lvl3pPr>
            <a:lvl4pPr marL="712788" indent="-182563" algn="l" defTabSz="914400">
              <a:lnSpc>
                <a:spcPct val="90000"/>
              </a:lnSpc>
              <a:spcBef>
                <a:spcPts val="500"/>
              </a:spcBef>
              <a:buFont typeface="Arial"/>
              <a:buChar char="•"/>
              <a:defRPr sz="1800">
                <a:solidFill>
                  <a:schemeClr val="tx1"/>
                </a:solidFill>
                <a:latin typeface="+mn-lt"/>
                <a:ea typeface="+mn-ea"/>
                <a:cs typeface="+mn-cs"/>
              </a:defRPr>
            </a:lvl4pPr>
            <a:lvl5pPr marL="1120775" indent="-179388" algn="l" defTabSz="914400">
              <a:lnSpc>
                <a:spcPct val="90000"/>
              </a:lnSpc>
              <a:spcBef>
                <a:spcPts val="500"/>
              </a:spcBef>
              <a:buFont typeface="Courier New"/>
              <a:buChar char="o"/>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a:ln>
                  <a:noFill/>
                </a:ln>
                <a:solidFill>
                  <a:srgbClr val="303434"/>
                </a:solidFill>
                <a:effectLst/>
                <a:uLnTx/>
                <a:uFillTx/>
                <a:latin typeface="Arial"/>
                <a:ea typeface="+mn-ea"/>
                <a:cs typeface="+mn-cs"/>
              </a:rPr>
              <a:t>Separate control loops</a:t>
            </a:r>
          </a:p>
        </p:txBody>
      </p:sp>
      <p:sp>
        <p:nvSpPr>
          <p:cNvPr id="15" name="Text Placeholder 3"/>
          <p:cNvSpPr txBox="1"/>
          <p:nvPr/>
        </p:nvSpPr>
        <p:spPr bwMode="gray">
          <a:xfrm>
            <a:off x="6241514" y="5886136"/>
            <a:ext cx="6400800" cy="408780"/>
          </a:xfrm>
          <a:prstGeom prst="rect">
            <a:avLst/>
          </a:prstGeom>
        </p:spPr>
        <p:txBody>
          <a:bodyPr vert="horz" lIns="91440" tIns="45720" rIns="91440" bIns="45720" rtlCol="0">
            <a:normAutofit/>
          </a:bodyPr>
          <a:lstStyle>
            <a:lvl1pPr marL="0" indent="0" algn="l" defTabSz="914400">
              <a:lnSpc>
                <a:spcPct val="90000"/>
              </a:lnSpc>
              <a:spcBef>
                <a:spcPts val="1000"/>
              </a:spcBef>
              <a:buFontTx/>
              <a:buNone/>
              <a:defRPr sz="2400">
                <a:solidFill>
                  <a:schemeClr val="tx1"/>
                </a:solidFill>
                <a:latin typeface="+mn-lt"/>
                <a:ea typeface="+mn-ea"/>
                <a:cs typeface="+mn-cs"/>
              </a:defRPr>
            </a:lvl1pPr>
            <a:lvl2pPr marL="231775" indent="-179388" algn="l" defTabSz="914400">
              <a:lnSpc>
                <a:spcPct val="90000"/>
              </a:lnSpc>
              <a:spcBef>
                <a:spcPts val="500"/>
              </a:spcBef>
              <a:buFont typeface="Arial"/>
              <a:buChar char="•"/>
              <a:defRPr sz="2200">
                <a:solidFill>
                  <a:schemeClr val="tx1"/>
                </a:solidFill>
                <a:latin typeface="+mn-lt"/>
                <a:ea typeface="+mn-ea"/>
                <a:cs typeface="+mn-cs"/>
              </a:defRPr>
            </a:lvl2pPr>
            <a:lvl3pPr marL="438149" indent="-206375" algn="l" defTabSz="914400">
              <a:lnSpc>
                <a:spcPct val="90000"/>
              </a:lnSpc>
              <a:spcBef>
                <a:spcPts val="500"/>
              </a:spcBef>
              <a:buFont typeface="Arial"/>
              <a:buChar char="•"/>
              <a:defRPr sz="2000">
                <a:solidFill>
                  <a:schemeClr val="tx1"/>
                </a:solidFill>
                <a:latin typeface="+mn-lt"/>
                <a:ea typeface="+mn-ea"/>
                <a:cs typeface="+mn-cs"/>
              </a:defRPr>
            </a:lvl3pPr>
            <a:lvl4pPr marL="712788" indent="-182563" algn="l" defTabSz="914400">
              <a:lnSpc>
                <a:spcPct val="90000"/>
              </a:lnSpc>
              <a:spcBef>
                <a:spcPts val="500"/>
              </a:spcBef>
              <a:buFont typeface="Arial"/>
              <a:buChar char="•"/>
              <a:defRPr sz="1800">
                <a:solidFill>
                  <a:schemeClr val="tx1"/>
                </a:solidFill>
                <a:latin typeface="+mn-lt"/>
                <a:ea typeface="+mn-ea"/>
                <a:cs typeface="+mn-cs"/>
              </a:defRPr>
            </a:lvl4pPr>
            <a:lvl5pPr marL="1120775" indent="-179388" algn="l" defTabSz="914400">
              <a:lnSpc>
                <a:spcPct val="90000"/>
              </a:lnSpc>
              <a:spcBef>
                <a:spcPts val="500"/>
              </a:spcBef>
              <a:buFont typeface="Courier New"/>
              <a:buChar char="o"/>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a:ln>
                  <a:noFill/>
                </a:ln>
                <a:solidFill>
                  <a:srgbClr val="303434"/>
                </a:solidFill>
                <a:effectLst/>
                <a:uLnTx/>
                <a:uFillTx/>
                <a:latin typeface="Arial"/>
                <a:ea typeface="+mn-ea"/>
                <a:cs typeface="+mn-cs"/>
              </a:rPr>
              <a:t>Integrated control loops</a:t>
            </a:r>
          </a:p>
        </p:txBody>
      </p:sp>
      <p:cxnSp>
        <p:nvCxnSpPr>
          <p:cNvPr id="7" name="Straight Connector 6"/>
          <p:cNvCxnSpPr>
            <a:cxnSpLocks/>
          </p:cNvCxnSpPr>
          <p:nvPr/>
        </p:nvCxnSpPr>
        <p:spPr bwMode="auto">
          <a:xfrm>
            <a:off x="5781074" y="2773370"/>
            <a:ext cx="0" cy="3309895"/>
          </a:xfrm>
          <a:prstGeom prst="line">
            <a:avLst/>
          </a:prstGeom>
        </p:spPr>
        <p:style>
          <a:lnRef idx="3">
            <a:schemeClr val="accent4"/>
          </a:lnRef>
          <a:fillRef idx="0">
            <a:schemeClr val="accent4"/>
          </a:fillRef>
          <a:effectRef idx="2">
            <a:schemeClr val="accent4"/>
          </a:effectRef>
          <a:fontRef idx="minor">
            <a:schemeClr val="tx1"/>
          </a:fontRef>
        </p:style>
      </p:cxnSp>
      <p:sp>
        <p:nvSpPr>
          <p:cNvPr id="17" name="Down Arrow 16"/>
          <p:cNvSpPr/>
          <p:nvPr/>
        </p:nvSpPr>
        <p:spPr bwMode="auto">
          <a:xfrm rot="16199999">
            <a:off x="5444635" y="5612901"/>
            <a:ext cx="317862" cy="903928"/>
          </a:xfrm>
          <a:prstGeom prst="downArrow">
            <a:avLst>
              <a:gd name="adj1" fmla="val 50000"/>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3434"/>
              </a:solidFill>
              <a:effectLst/>
              <a:uLnTx/>
              <a:uFillTx/>
              <a:latin typeface="Arial"/>
              <a:ea typeface="+mn-ea"/>
              <a:cs typeface="+mn-cs"/>
            </a:endParaRPr>
          </a:p>
        </p:txBody>
      </p:sp>
      <p:sp>
        <p:nvSpPr>
          <p:cNvPr id="18" name="Footer Placeholder 4"/>
          <p:cNvSpPr txBox="1"/>
          <p:nvPr/>
        </p:nvSpPr>
        <p:spPr bwMode="auto">
          <a:xfrm>
            <a:off x="4038600" y="6356350"/>
            <a:ext cx="4114800" cy="365125"/>
          </a:xfrm>
          <a:prstGeom prst="rect">
            <a:avLst/>
          </a:prstGeom>
        </p:spPr>
        <p:txBody>
          <a:bodyPr vert="horz" lIns="91440" tIns="45720" rIns="91440" bIns="45720" rtlCol="0" anchor="ctr"/>
          <a:lstStyle>
            <a:defPPr>
              <a:defRPr lang="en-US"/>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srgbClr val="303434">
                    <a:tint val="75000"/>
                  </a:srgbClr>
                </a:solidFill>
                <a:effectLst/>
                <a:uLnTx/>
                <a:uFillTx/>
                <a:latin typeface="Arial"/>
                <a:ea typeface="+mn-ea"/>
                <a:cs typeface="+mn-cs"/>
              </a:rPr>
              <a:t>TRB 2023 Angelos Amditis</a:t>
            </a:r>
            <a:endParaRPr kumimoji="0" lang="en-GB" sz="1200" b="0" i="0" u="none" strike="noStrike" kern="1200" cap="none" spc="0" normalizeH="0" baseline="0" noProof="0">
              <a:ln>
                <a:noFill/>
              </a:ln>
              <a:solidFill>
                <a:srgbClr val="303434">
                  <a:tint val="75000"/>
                </a:srgbClr>
              </a:solidFill>
              <a:effectLst/>
              <a:uLnTx/>
              <a:uFillTx/>
              <a:latin typeface="Arial"/>
              <a:ea typeface="+mn-ea"/>
              <a:cs typeface="+mn-cs"/>
            </a:endParaRPr>
          </a:p>
        </p:txBody>
      </p:sp>
    </p:spTree>
    <p:extLst>
      <p:ext uri="{BB962C8B-B14F-4D97-AF65-F5344CB8AC3E}">
        <p14:creationId xmlns:p14="http://schemas.microsoft.com/office/powerpoint/2010/main" val="34510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3644"/>
            <a:ext cx="10972800" cy="874447"/>
          </a:xfrm>
        </p:spPr>
        <p:txBody>
          <a:bodyPr>
            <a:normAutofit/>
          </a:bodyPr>
          <a:lstStyle/>
          <a:p>
            <a:r>
              <a:rPr lang="en-US" dirty="0">
                <a:solidFill>
                  <a:schemeClr val="tx1"/>
                </a:solidFill>
              </a:rPr>
              <a:t>TM 2.0 – Data needs &amp; Data feeds</a:t>
            </a:r>
          </a:p>
        </p:txBody>
      </p:sp>
      <p:pic>
        <p:nvPicPr>
          <p:cNvPr id="2050" name="Picture 2" descr="C:\Users\tzanidak\AppData\Local\Microsoft\Windows\Temporary Internet Files\Content.Outlook\M6LTJFRW\vision tm2 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5872" y="908721"/>
            <a:ext cx="6720000" cy="526624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4449145"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050" b="0" i="0" u="none" strike="noStrike" kern="1200" cap="none" spc="0" normalizeH="0" baseline="0" noProof="0" dirty="0">
                <a:ln>
                  <a:noFill/>
                </a:ln>
                <a:solidFill>
                  <a:srgbClr val="303434">
                    <a:tint val="75000"/>
                  </a:srgbClr>
                </a:solidFill>
                <a:effectLst/>
                <a:uLnTx/>
                <a:uFillTx/>
                <a:latin typeface="Arial"/>
                <a:ea typeface="+mn-ea"/>
                <a:cs typeface="+mn-cs"/>
              </a:rPr>
              <a:t>@ERTICO | ERTICO.COM</a:t>
            </a:r>
            <a:endParaRPr kumimoji="0" lang="en-GB" sz="1050" b="0" i="0" u="none" strike="noStrike" kern="1200" cap="none" spc="0" normalizeH="0" baseline="0" noProof="0" dirty="0">
              <a:ln>
                <a:noFill/>
              </a:ln>
              <a:solidFill>
                <a:srgbClr val="303434">
                  <a:tint val="75000"/>
                </a:srgbClr>
              </a:solidFill>
              <a:effectLst/>
              <a:uLnTx/>
              <a:uFillTx/>
              <a:latin typeface="Arial"/>
              <a:ea typeface="+mn-ea"/>
              <a:cs typeface="+mn-cs"/>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554" t="6353" r="4784" b="11174"/>
          <a:stretch/>
        </p:blipFill>
        <p:spPr>
          <a:xfrm>
            <a:off x="7763692" y="0"/>
            <a:ext cx="4428308" cy="2116183"/>
          </a:xfrm>
          <a:prstGeom prst="rect">
            <a:avLst/>
          </a:prstGeom>
        </p:spPr>
      </p:pic>
      <p:pic>
        <p:nvPicPr>
          <p:cNvPr id="6" name="Picture 5"/>
          <p:cNvPicPr>
            <a:picLocks noChangeAspect="1"/>
          </p:cNvPicPr>
          <p:nvPr/>
        </p:nvPicPr>
        <p:blipFill>
          <a:blip r:embed="rId5"/>
          <a:stretch>
            <a:fillRect/>
          </a:stretch>
        </p:blipFill>
        <p:spPr>
          <a:xfrm>
            <a:off x="9159240" y="5874531"/>
            <a:ext cx="3032760" cy="963638"/>
          </a:xfrm>
          <a:prstGeom prst="rect">
            <a:avLst/>
          </a:prstGeom>
        </p:spPr>
      </p:pic>
    </p:spTree>
    <p:extLst>
      <p:ext uri="{BB962C8B-B14F-4D97-AF65-F5344CB8AC3E}">
        <p14:creationId xmlns:p14="http://schemas.microsoft.com/office/powerpoint/2010/main" val="1140035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409" y="304800"/>
            <a:ext cx="11848591" cy="1183640"/>
          </a:xfrm>
        </p:spPr>
        <p:txBody>
          <a:bodyPr/>
          <a:lstStyle/>
          <a:p>
            <a:r>
              <a:rPr lang="de-AT" dirty="0"/>
              <a:t>TM Cooperation levels between SPs and PAs in TM 2.0</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9" y="1337377"/>
            <a:ext cx="11101391" cy="499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9159240" y="5894362"/>
            <a:ext cx="3032760" cy="963638"/>
          </a:xfrm>
          <a:prstGeom prst="rect">
            <a:avLst/>
          </a:prstGeom>
        </p:spPr>
      </p:pic>
    </p:spTree>
    <p:extLst>
      <p:ext uri="{BB962C8B-B14F-4D97-AF65-F5344CB8AC3E}">
        <p14:creationId xmlns:p14="http://schemas.microsoft.com/office/powerpoint/2010/main" val="191382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067" y="3452674"/>
            <a:ext cx="1286933" cy="26179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03434"/>
                </a:solidFill>
                <a:effectLst/>
                <a:uLnTx/>
                <a:uFillTx/>
                <a:latin typeface="Arial"/>
                <a:ea typeface="+mn-ea"/>
                <a:cs typeface="+mn-cs"/>
              </a:rPr>
              <a:t>Directly access many drivers and cars</a:t>
            </a:r>
          </a:p>
        </p:txBody>
      </p:sp>
      <p:sp>
        <p:nvSpPr>
          <p:cNvPr id="5" name="Rectangle 4"/>
          <p:cNvSpPr/>
          <p:nvPr/>
        </p:nvSpPr>
        <p:spPr>
          <a:xfrm>
            <a:off x="2844800" y="3452675"/>
            <a:ext cx="1625600" cy="26179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03434"/>
                </a:solidFill>
                <a:effectLst/>
                <a:uLnTx/>
                <a:uFillTx/>
                <a:latin typeface="Arial"/>
                <a:ea typeface="+mn-ea"/>
                <a:cs typeface="+mn-cs"/>
              </a:rPr>
              <a:t>Routes automatically adjusted</a:t>
            </a:r>
          </a:p>
        </p:txBody>
      </p:sp>
      <p:sp>
        <p:nvSpPr>
          <p:cNvPr id="6" name="Rectangle 5"/>
          <p:cNvSpPr/>
          <p:nvPr/>
        </p:nvSpPr>
        <p:spPr>
          <a:xfrm>
            <a:off x="1524000" y="3452675"/>
            <a:ext cx="1422400" cy="26179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03434"/>
                </a:solidFill>
                <a:effectLst/>
                <a:uLnTx/>
                <a:uFillTx/>
                <a:latin typeface="Arial"/>
                <a:ea typeface="+mn-ea"/>
                <a:cs typeface="+mn-cs"/>
              </a:rPr>
              <a:t>Influence via Mobile Apps, In-Dash Navigation and PND’s</a:t>
            </a:r>
          </a:p>
        </p:txBody>
      </p:sp>
      <p:sp>
        <p:nvSpPr>
          <p:cNvPr id="7" name="Rectangle 6"/>
          <p:cNvSpPr/>
          <p:nvPr/>
        </p:nvSpPr>
        <p:spPr>
          <a:xfrm>
            <a:off x="764618" y="1485900"/>
            <a:ext cx="5026583" cy="1152000"/>
          </a:xfrm>
          <a:prstGeom prst="rect">
            <a:avLst/>
          </a:prstGeom>
          <a:solidFill>
            <a:schemeClr val="accent6">
              <a:lumMod val="7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Routes according to TMPs are made available by the Nav. Service providers </a:t>
            </a:r>
          </a:p>
        </p:txBody>
      </p:sp>
      <p:sp>
        <p:nvSpPr>
          <p:cNvPr id="8" name="Title 1"/>
          <p:cNvSpPr>
            <a:spLocks noGrp="1"/>
          </p:cNvSpPr>
          <p:nvPr>
            <p:ph type="title"/>
          </p:nvPr>
        </p:nvSpPr>
        <p:spPr>
          <a:xfrm>
            <a:off x="453957" y="21069"/>
            <a:ext cx="11128443" cy="949400"/>
          </a:xfrm>
        </p:spPr>
        <p:txBody>
          <a:bodyPr>
            <a:normAutofit/>
          </a:bodyPr>
          <a:lstStyle/>
          <a:p>
            <a:r>
              <a:rPr lang="en-US" dirty="0"/>
              <a:t>TM 2.0 –the concept</a:t>
            </a:r>
            <a:endParaRPr lang="en-GB"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416800" y="2061900"/>
            <a:ext cx="4470400" cy="4279900"/>
          </a:xfrm>
          <a:prstGeom prst="rect">
            <a:avLst/>
          </a:prstGeom>
        </p:spPr>
      </p:pic>
      <p:sp>
        <p:nvSpPr>
          <p:cNvPr id="12" name="Rectangle 11"/>
          <p:cNvSpPr/>
          <p:nvPr/>
        </p:nvSpPr>
        <p:spPr>
          <a:xfrm>
            <a:off x="4470400" y="3452675"/>
            <a:ext cx="1320800" cy="26179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03434"/>
                </a:solidFill>
                <a:effectLst/>
                <a:uLnTx/>
                <a:uFillTx/>
                <a:latin typeface="Arial"/>
                <a:ea typeface="+mn-ea"/>
                <a:cs typeface="+mn-cs"/>
              </a:rPr>
              <a:t>Traffic data on highways and on secondary roads</a:t>
            </a:r>
          </a:p>
        </p:txBody>
      </p:sp>
      <p:sp>
        <p:nvSpPr>
          <p:cNvPr id="13" name="Rectangle 12"/>
          <p:cNvSpPr/>
          <p:nvPr/>
        </p:nvSpPr>
        <p:spPr>
          <a:xfrm>
            <a:off x="5791200" y="3452675"/>
            <a:ext cx="1422400" cy="2617925"/>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03434"/>
                </a:solidFill>
                <a:effectLst/>
                <a:uLnTx/>
                <a:uFillTx/>
                <a:latin typeface="Arial"/>
                <a:ea typeface="+mn-ea"/>
                <a:cs typeface="+mn-cs"/>
              </a:rPr>
              <a:t>TMC preferred route offered as an option to the driver</a:t>
            </a:r>
          </a:p>
        </p:txBody>
      </p:sp>
      <p:sp>
        <p:nvSpPr>
          <p:cNvPr id="2" name="Rounded Rectangle 1"/>
          <p:cNvSpPr/>
          <p:nvPr/>
        </p:nvSpPr>
        <p:spPr>
          <a:xfrm>
            <a:off x="7472859" y="2777067"/>
            <a:ext cx="4414341" cy="32935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03434"/>
                </a:solidFill>
                <a:effectLst/>
                <a:uLnTx/>
                <a:uFillTx/>
                <a:latin typeface="Arial"/>
                <a:ea typeface="+mn-ea"/>
                <a:cs typeface="+mn-cs"/>
              </a:rPr>
              <a:t>Road closed in 30 mins due to prioritization of pedestrians (TMC preferred route).</a:t>
            </a:r>
          </a:p>
        </p:txBody>
      </p:sp>
      <p:pic>
        <p:nvPicPr>
          <p:cNvPr id="14" name="Picture 13"/>
          <p:cNvPicPr>
            <a:picLocks noChangeAspect="1"/>
          </p:cNvPicPr>
          <p:nvPr/>
        </p:nvPicPr>
        <p:blipFill>
          <a:blip r:embed="rId4"/>
          <a:stretch>
            <a:fillRect/>
          </a:stretch>
        </p:blipFill>
        <p:spPr>
          <a:xfrm>
            <a:off x="9201150" y="189839"/>
            <a:ext cx="2876549" cy="914003"/>
          </a:xfrm>
          <a:prstGeom prst="rect">
            <a:avLst/>
          </a:prstGeom>
        </p:spPr>
      </p:pic>
    </p:spTree>
    <p:extLst>
      <p:ext uri="{BB962C8B-B14F-4D97-AF65-F5344CB8AC3E}">
        <p14:creationId xmlns:p14="http://schemas.microsoft.com/office/powerpoint/2010/main" val="957749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554" t="6353" r="4784" b="11174"/>
          <a:stretch/>
        </p:blipFill>
        <p:spPr>
          <a:xfrm>
            <a:off x="7763692" y="97971"/>
            <a:ext cx="4428308" cy="1998618"/>
          </a:xfrm>
          <a:prstGeom prst="rect">
            <a:avLst/>
          </a:prstGeom>
        </p:spPr>
      </p:pic>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213" y="1750422"/>
            <a:ext cx="11776488" cy="473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5760" y="411480"/>
            <a:ext cx="656844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303434"/>
                </a:solidFill>
                <a:effectLst/>
                <a:uLnTx/>
                <a:uFillTx/>
                <a:latin typeface="Arial"/>
                <a:ea typeface="+mn-ea"/>
                <a:cs typeface="+mn-cs"/>
              </a:rPr>
              <a:t>The TM 2.0 win-win-win</a:t>
            </a:r>
          </a:p>
        </p:txBody>
      </p:sp>
      <p:pic>
        <p:nvPicPr>
          <p:cNvPr id="7" name="Picture 6"/>
          <p:cNvPicPr>
            <a:picLocks noChangeAspect="1"/>
          </p:cNvPicPr>
          <p:nvPr/>
        </p:nvPicPr>
        <p:blipFill>
          <a:blip r:embed="rId4"/>
          <a:stretch>
            <a:fillRect/>
          </a:stretch>
        </p:blipFill>
        <p:spPr>
          <a:xfrm>
            <a:off x="4572000" y="5891504"/>
            <a:ext cx="3032760" cy="963638"/>
          </a:xfrm>
          <a:prstGeom prst="rect">
            <a:avLst/>
          </a:prstGeom>
        </p:spPr>
      </p:pic>
    </p:spTree>
    <p:extLst>
      <p:ext uri="{BB962C8B-B14F-4D97-AF65-F5344CB8AC3E}">
        <p14:creationId xmlns:p14="http://schemas.microsoft.com/office/powerpoint/2010/main" val="246845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Overview</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5679830" cy="4493538"/>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Delegated Regulation (EU) 2022/670: Provision of EU-wide real-time traffic information services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Substitutes Delegated Regulation (EU) 2015/962</a:t>
            </a:r>
          </a:p>
          <a:p>
            <a:pPr marL="914400" lvl="1" indent="-457200">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algn="ctr"/>
            <a:r>
              <a:rPr lang="en-US" b="1" dirty="0">
                <a:solidFill>
                  <a:srgbClr val="FF0000"/>
                </a:solidFill>
              </a:rPr>
              <a:t>Goal</a:t>
            </a:r>
            <a:br>
              <a:rPr lang="en-US" b="1" dirty="0">
                <a:solidFill>
                  <a:srgbClr val="FF0000"/>
                </a:solidFill>
              </a:rPr>
            </a:br>
            <a:endParaRPr lang="en-US" b="1" dirty="0">
              <a:solidFill>
                <a:srgbClr val="FF0000"/>
              </a:solidFill>
            </a:endParaRPr>
          </a:p>
          <a:p>
            <a:pPr algn="ctr"/>
            <a:r>
              <a:rPr lang="en-US" i="1" dirty="0"/>
              <a:t>Improving the accessibility, exchange, re-use and update of data required for the provision of high quality and continuous real-time traffic information services across the Union.</a:t>
            </a:r>
            <a:endParaRPr lang="en-US" sz="2800" i="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F5C26A51-6E45-258A-DC70-E5B48AEECB5E}"/>
              </a:ext>
            </a:extLst>
          </p:cNvPr>
          <p:cNvPicPr>
            <a:picLocks noChangeAspect="1"/>
          </p:cNvPicPr>
          <p:nvPr/>
        </p:nvPicPr>
        <p:blipFill>
          <a:blip r:embed="rId2"/>
          <a:stretch>
            <a:fillRect/>
          </a:stretch>
        </p:blipFill>
        <p:spPr>
          <a:xfrm>
            <a:off x="7467931" y="703941"/>
            <a:ext cx="3904115" cy="5621925"/>
          </a:xfrm>
          <a:prstGeom prst="rect">
            <a:avLst/>
          </a:prstGeom>
          <a:effectLst>
            <a:outerShdw blurRad="50800" dist="38100" dir="2700000" algn="tl" rotWithShape="0">
              <a:prstClr val="black">
                <a:alpha val="40000"/>
              </a:prstClr>
            </a:outerShdw>
          </a:effectLst>
        </p:spPr>
      </p:pic>
      <p:sp>
        <p:nvSpPr>
          <p:cNvPr id="4" name="Rechthoek 3"/>
          <p:cNvSpPr/>
          <p:nvPr/>
        </p:nvSpPr>
        <p:spPr>
          <a:xfrm>
            <a:off x="718347" y="4485372"/>
            <a:ext cx="5919537" cy="1713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6742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5554" t="6353" r="4784" b="11174"/>
          <a:stretch/>
        </p:blipFill>
        <p:spPr>
          <a:xfrm>
            <a:off x="7763692" y="0"/>
            <a:ext cx="4428308" cy="2116183"/>
          </a:xfrm>
          <a:prstGeom prst="rect">
            <a:avLst/>
          </a:prstGeom>
        </p:spPr>
      </p:pic>
      <p:sp>
        <p:nvSpPr>
          <p:cNvPr id="12" name="TextBox 11">
            <a:extLst>
              <a:ext uri="{FF2B5EF4-FFF2-40B4-BE49-F238E27FC236}">
                <a16:creationId xmlns:a16="http://schemas.microsoft.com/office/drawing/2014/main" id="{1B86C17E-FA96-46DE-8D2C-87332D71A499}"/>
              </a:ext>
            </a:extLst>
          </p:cNvPr>
          <p:cNvSpPr txBox="1"/>
          <p:nvPr/>
        </p:nvSpPr>
        <p:spPr>
          <a:xfrm>
            <a:off x="123825" y="192340"/>
            <a:ext cx="11039475" cy="5232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3434"/>
                </a:solidFill>
                <a:effectLst/>
                <a:uLnTx/>
                <a:uFillTx/>
                <a:latin typeface="Arial"/>
                <a:ea typeface="+mn-ea"/>
                <a:cs typeface="Arial" panose="020B0604020202020204" pitchFamily="34" charset="0"/>
              </a:rPr>
              <a:t>Interactive Traffic Management</a:t>
            </a:r>
          </a:p>
        </p:txBody>
      </p:sp>
      <p:graphicFrame>
        <p:nvGraphicFramePr>
          <p:cNvPr id="5" name="Διάγραμμα 18">
            <a:extLst>
              <a:ext uri="{FF2B5EF4-FFF2-40B4-BE49-F238E27FC236}">
                <a16:creationId xmlns:a16="http://schemas.microsoft.com/office/drawing/2014/main" id="{94629852-1F8B-452B-AB3F-32BAFFACDB35}"/>
              </a:ext>
            </a:extLst>
          </p:cNvPr>
          <p:cNvGraphicFramePr/>
          <p:nvPr/>
        </p:nvGraphicFramePr>
        <p:xfrm>
          <a:off x="1493043" y="1128713"/>
          <a:ext cx="8929687" cy="521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B86C17E-FA96-46DE-8D2C-87332D71A499}"/>
              </a:ext>
            </a:extLst>
          </p:cNvPr>
          <p:cNvSpPr txBox="1"/>
          <p:nvPr/>
        </p:nvSpPr>
        <p:spPr>
          <a:xfrm>
            <a:off x="9372600" y="2974850"/>
            <a:ext cx="2621280" cy="185622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03434"/>
                </a:solidFill>
                <a:effectLst/>
                <a:uLnTx/>
                <a:uFillTx/>
                <a:latin typeface="Arial" panose="020B0604020202020204" pitchFamily="34" charset="0"/>
                <a:ea typeface="+mn-ea"/>
                <a:cs typeface="Arial" panose="020B0604020202020204" pitchFamily="34" charset="0"/>
              </a:rPr>
              <a:t>Loop of information in TM value-chain</a:t>
            </a:r>
          </a:p>
        </p:txBody>
      </p:sp>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69591" y="3784569"/>
            <a:ext cx="1633760" cy="1633760"/>
          </a:xfrm>
          <a:prstGeom prst="rect">
            <a:avLst/>
          </a:prstGeom>
        </p:spPr>
      </p:pic>
      <p:pic>
        <p:nvPicPr>
          <p:cNvPr id="2" name="Picture 1"/>
          <p:cNvPicPr>
            <a:picLocks noChangeAspect="1"/>
          </p:cNvPicPr>
          <p:nvPr/>
        </p:nvPicPr>
        <p:blipFill>
          <a:blip r:embed="rId9"/>
          <a:stretch>
            <a:fillRect/>
          </a:stretch>
        </p:blipFill>
        <p:spPr>
          <a:xfrm>
            <a:off x="4288715" y="2974850"/>
            <a:ext cx="3338341" cy="1060734"/>
          </a:xfrm>
          <a:prstGeom prst="rect">
            <a:avLst/>
          </a:prstGeom>
        </p:spPr>
      </p:pic>
      <p:sp>
        <p:nvSpPr>
          <p:cNvPr id="3" name="Rectangle 2"/>
          <p:cNvSpPr/>
          <p:nvPr/>
        </p:nvSpPr>
        <p:spPr>
          <a:xfrm>
            <a:off x="0" y="2071688"/>
            <a:ext cx="3318868" cy="3186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rgbClr val="303434"/>
                </a:solidFill>
                <a:effectLst/>
                <a:uLnTx/>
                <a:uFillTx/>
                <a:latin typeface="Arial"/>
                <a:ea typeface="+mn-ea"/>
                <a:cs typeface="+mn-cs"/>
              </a:rPr>
              <a:t>Principles: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0343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03434"/>
                </a:solidFill>
                <a:effectLst/>
                <a:uLnTx/>
                <a:uFillTx/>
                <a:latin typeface="Arial"/>
                <a:ea typeface="+mn-ea"/>
                <a:cs typeface="+mn-cs"/>
              </a:rPr>
              <a:t>Collaboration &amp;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0343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03434"/>
                </a:solidFill>
                <a:effectLst/>
                <a:uLnTx/>
                <a:uFillTx/>
                <a:latin typeface="Arial"/>
                <a:ea typeface="+mn-ea"/>
                <a:cs typeface="+mn-cs"/>
              </a:rPr>
              <a:t>Co-opetition </a:t>
            </a:r>
          </a:p>
        </p:txBody>
      </p:sp>
      <p:sp>
        <p:nvSpPr>
          <p:cNvPr id="4" name="Rectangle 3"/>
          <p:cNvSpPr/>
          <p:nvPr/>
        </p:nvSpPr>
        <p:spPr>
          <a:xfrm>
            <a:off x="3014663" y="4035584"/>
            <a:ext cx="5900737" cy="2308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Arc 8"/>
          <p:cNvSpPr/>
          <p:nvPr/>
        </p:nvSpPr>
        <p:spPr>
          <a:xfrm>
            <a:off x="3246120" y="4035584"/>
            <a:ext cx="5669280" cy="2308066"/>
          </a:xfrm>
          <a:prstGeom prst="arc">
            <a:avLst>
              <a:gd name="adj1" fmla="val 19963732"/>
              <a:gd name="adj2" fmla="val 1197052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3434"/>
              </a:solidFill>
              <a:effectLst/>
              <a:uLnTx/>
              <a:uFillTx/>
              <a:latin typeface="Arial"/>
              <a:ea typeface="+mn-ea"/>
              <a:cs typeface="+mn-cs"/>
            </a:endParaRPr>
          </a:p>
        </p:txBody>
      </p:sp>
      <p:grpSp>
        <p:nvGrpSpPr>
          <p:cNvPr id="11" name="Ομάδα 10"/>
          <p:cNvGrpSpPr/>
          <p:nvPr/>
        </p:nvGrpSpPr>
        <p:grpSpPr>
          <a:xfrm flipH="1">
            <a:off x="4812389" y="4448737"/>
            <a:ext cx="2609490" cy="969592"/>
            <a:chOff x="1803926" y="5892800"/>
            <a:chExt cx="2387600" cy="965200"/>
          </a:xfrm>
          <a:solidFill>
            <a:srgbClr val="7030A0"/>
          </a:solidFill>
        </p:grpSpPr>
        <p:sp>
          <p:nvSpPr>
            <p:cNvPr id="13" name="Oval 42"/>
            <p:cNvSpPr>
              <a:spLocks noChangeArrowheads="1"/>
            </p:cNvSpPr>
            <p:nvPr/>
          </p:nvSpPr>
          <p:spPr bwMode="auto">
            <a:xfrm>
              <a:off x="2059513" y="6464300"/>
              <a:ext cx="398463" cy="393700"/>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303434"/>
                </a:solidFill>
                <a:effectLst/>
                <a:uLnTx/>
                <a:uFillTx/>
                <a:latin typeface="Arial"/>
                <a:ea typeface="+mn-ea"/>
                <a:cs typeface="+mn-cs"/>
              </a:endParaRPr>
            </a:p>
          </p:txBody>
        </p:sp>
        <p:sp>
          <p:nvSpPr>
            <p:cNvPr id="14" name="Oval 48"/>
            <p:cNvSpPr>
              <a:spLocks noChangeArrowheads="1"/>
            </p:cNvSpPr>
            <p:nvPr/>
          </p:nvSpPr>
          <p:spPr bwMode="auto">
            <a:xfrm>
              <a:off x="2130951" y="6529388"/>
              <a:ext cx="261937" cy="26352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303434"/>
                </a:solidFill>
                <a:effectLst/>
                <a:uLnTx/>
                <a:uFillTx/>
                <a:latin typeface="Arial"/>
                <a:ea typeface="+mn-ea"/>
                <a:cs typeface="+mn-cs"/>
              </a:endParaRPr>
            </a:p>
          </p:txBody>
        </p:sp>
        <p:sp>
          <p:nvSpPr>
            <p:cNvPr id="15" name="Oval 51"/>
            <p:cNvSpPr>
              <a:spLocks noChangeArrowheads="1"/>
            </p:cNvSpPr>
            <p:nvPr/>
          </p:nvSpPr>
          <p:spPr bwMode="auto">
            <a:xfrm>
              <a:off x="3656538" y="6464300"/>
              <a:ext cx="392113" cy="393700"/>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303434"/>
                </a:solidFill>
                <a:effectLst/>
                <a:uLnTx/>
                <a:uFillTx/>
                <a:latin typeface="Arial"/>
                <a:ea typeface="+mn-ea"/>
                <a:cs typeface="+mn-cs"/>
              </a:endParaRPr>
            </a:p>
          </p:txBody>
        </p:sp>
        <p:sp>
          <p:nvSpPr>
            <p:cNvPr id="16" name="Oval 58"/>
            <p:cNvSpPr>
              <a:spLocks noChangeArrowheads="1"/>
            </p:cNvSpPr>
            <p:nvPr/>
          </p:nvSpPr>
          <p:spPr bwMode="auto">
            <a:xfrm>
              <a:off x="3721626" y="6529388"/>
              <a:ext cx="261937" cy="26352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303434"/>
                </a:solidFill>
                <a:effectLst/>
                <a:uLnTx/>
                <a:uFillTx/>
                <a:latin typeface="Arial"/>
                <a:ea typeface="+mn-ea"/>
                <a:cs typeface="+mn-cs"/>
              </a:endParaRPr>
            </a:p>
          </p:txBody>
        </p:sp>
        <p:sp>
          <p:nvSpPr>
            <p:cNvPr id="17" name="Freeform 63"/>
            <p:cNvSpPr>
              <a:spLocks/>
            </p:cNvSpPr>
            <p:nvPr/>
          </p:nvSpPr>
          <p:spPr bwMode="auto">
            <a:xfrm>
              <a:off x="1803926" y="5892800"/>
              <a:ext cx="2387600" cy="819150"/>
            </a:xfrm>
            <a:custGeom>
              <a:avLst/>
              <a:gdLst>
                <a:gd name="T0" fmla="*/ 503 w 512"/>
                <a:gd name="T1" fmla="*/ 91 h 178"/>
                <a:gd name="T2" fmla="*/ 489 w 512"/>
                <a:gd name="T3" fmla="*/ 73 h 178"/>
                <a:gd name="T4" fmla="*/ 443 w 512"/>
                <a:gd name="T5" fmla="*/ 18 h 178"/>
                <a:gd name="T6" fmla="*/ 291 w 512"/>
                <a:gd name="T7" fmla="*/ 3 h 178"/>
                <a:gd name="T8" fmla="*/ 130 w 512"/>
                <a:gd name="T9" fmla="*/ 67 h 178"/>
                <a:gd name="T10" fmla="*/ 123 w 512"/>
                <a:gd name="T11" fmla="*/ 68 h 178"/>
                <a:gd name="T12" fmla="*/ 120 w 512"/>
                <a:gd name="T13" fmla="*/ 66 h 178"/>
                <a:gd name="T14" fmla="*/ 15 w 512"/>
                <a:gd name="T15" fmla="*/ 98 h 178"/>
                <a:gd name="T16" fmla="*/ 14 w 512"/>
                <a:gd name="T17" fmla="*/ 101 h 178"/>
                <a:gd name="T18" fmla="*/ 14 w 512"/>
                <a:gd name="T19" fmla="*/ 104 h 178"/>
                <a:gd name="T20" fmla="*/ 2 w 512"/>
                <a:gd name="T21" fmla="*/ 137 h 178"/>
                <a:gd name="T22" fmla="*/ 2 w 512"/>
                <a:gd name="T23" fmla="*/ 165 h 178"/>
                <a:gd name="T24" fmla="*/ 2 w 512"/>
                <a:gd name="T25" fmla="*/ 171 h 178"/>
                <a:gd name="T26" fmla="*/ 27 w 512"/>
                <a:gd name="T27" fmla="*/ 178 h 178"/>
                <a:gd name="T28" fmla="*/ 49 w 512"/>
                <a:gd name="T29" fmla="*/ 178 h 178"/>
                <a:gd name="T30" fmla="*/ 48 w 512"/>
                <a:gd name="T31" fmla="*/ 167 h 178"/>
                <a:gd name="T32" fmla="*/ 98 w 512"/>
                <a:gd name="T33" fmla="*/ 117 h 178"/>
                <a:gd name="T34" fmla="*/ 148 w 512"/>
                <a:gd name="T35" fmla="*/ 167 h 178"/>
                <a:gd name="T36" fmla="*/ 147 w 512"/>
                <a:gd name="T37" fmla="*/ 178 h 178"/>
                <a:gd name="T38" fmla="*/ 389 w 512"/>
                <a:gd name="T39" fmla="*/ 178 h 178"/>
                <a:gd name="T40" fmla="*/ 389 w 512"/>
                <a:gd name="T41" fmla="*/ 178 h 178"/>
                <a:gd name="T42" fmla="*/ 388 w 512"/>
                <a:gd name="T43" fmla="*/ 167 h 178"/>
                <a:gd name="T44" fmla="*/ 438 w 512"/>
                <a:gd name="T45" fmla="*/ 117 h 178"/>
                <a:gd name="T46" fmla="*/ 488 w 512"/>
                <a:gd name="T47" fmla="*/ 166 h 178"/>
                <a:gd name="T48" fmla="*/ 488 w 512"/>
                <a:gd name="T49" fmla="*/ 166 h 178"/>
                <a:gd name="T50" fmla="*/ 510 w 512"/>
                <a:gd name="T51" fmla="*/ 131 h 178"/>
                <a:gd name="T52" fmla="*/ 503 w 512"/>
                <a:gd name="T53" fmla="*/ 91 h 178"/>
                <a:gd name="connsiteX0" fmla="*/ 9803 w 9941"/>
                <a:gd name="connsiteY0" fmla="*/ 4954 h 9842"/>
                <a:gd name="connsiteX1" fmla="*/ 9530 w 9941"/>
                <a:gd name="connsiteY1" fmla="*/ 3943 h 9842"/>
                <a:gd name="connsiteX2" fmla="*/ 8631 w 9941"/>
                <a:gd name="connsiteY2" fmla="*/ 853 h 9842"/>
                <a:gd name="connsiteX3" fmla="*/ 5663 w 9941"/>
                <a:gd name="connsiteY3" fmla="*/ 11 h 9842"/>
                <a:gd name="connsiteX4" fmla="*/ 2518 w 9941"/>
                <a:gd name="connsiteY4" fmla="*/ 3606 h 9842"/>
                <a:gd name="connsiteX5" fmla="*/ 2381 w 9941"/>
                <a:gd name="connsiteY5" fmla="*/ 3662 h 9842"/>
                <a:gd name="connsiteX6" fmla="*/ 2323 w 9941"/>
                <a:gd name="connsiteY6" fmla="*/ 3550 h 9842"/>
                <a:gd name="connsiteX7" fmla="*/ 252 w 9941"/>
                <a:gd name="connsiteY7" fmla="*/ 5516 h 9842"/>
                <a:gd name="connsiteX8" fmla="*/ 252 w 9941"/>
                <a:gd name="connsiteY8" fmla="*/ 5685 h 9842"/>
                <a:gd name="connsiteX9" fmla="*/ 18 w 9941"/>
                <a:gd name="connsiteY9" fmla="*/ 7539 h 9842"/>
                <a:gd name="connsiteX10" fmla="*/ 18 w 9941"/>
                <a:gd name="connsiteY10" fmla="*/ 9112 h 9842"/>
                <a:gd name="connsiteX11" fmla="*/ 18 w 9941"/>
                <a:gd name="connsiteY11" fmla="*/ 9449 h 9842"/>
                <a:gd name="connsiteX12" fmla="*/ 506 w 9941"/>
                <a:gd name="connsiteY12" fmla="*/ 9842 h 9842"/>
                <a:gd name="connsiteX13" fmla="*/ 936 w 9941"/>
                <a:gd name="connsiteY13" fmla="*/ 9842 h 9842"/>
                <a:gd name="connsiteX14" fmla="*/ 917 w 9941"/>
                <a:gd name="connsiteY14" fmla="*/ 9224 h 9842"/>
                <a:gd name="connsiteX15" fmla="*/ 1893 w 9941"/>
                <a:gd name="connsiteY15" fmla="*/ 6415 h 9842"/>
                <a:gd name="connsiteX16" fmla="*/ 2870 w 9941"/>
                <a:gd name="connsiteY16" fmla="*/ 9224 h 9842"/>
                <a:gd name="connsiteX17" fmla="*/ 2850 w 9941"/>
                <a:gd name="connsiteY17" fmla="*/ 9842 h 9842"/>
                <a:gd name="connsiteX18" fmla="*/ 7577 w 9941"/>
                <a:gd name="connsiteY18" fmla="*/ 9842 h 9842"/>
                <a:gd name="connsiteX19" fmla="*/ 7577 w 9941"/>
                <a:gd name="connsiteY19" fmla="*/ 9842 h 9842"/>
                <a:gd name="connsiteX20" fmla="*/ 7557 w 9941"/>
                <a:gd name="connsiteY20" fmla="*/ 9224 h 9842"/>
                <a:gd name="connsiteX21" fmla="*/ 8534 w 9941"/>
                <a:gd name="connsiteY21" fmla="*/ 6415 h 9842"/>
                <a:gd name="connsiteX22" fmla="*/ 9510 w 9941"/>
                <a:gd name="connsiteY22" fmla="*/ 9168 h 9842"/>
                <a:gd name="connsiteX23" fmla="*/ 9510 w 9941"/>
                <a:gd name="connsiteY23" fmla="*/ 9168 h 9842"/>
                <a:gd name="connsiteX24" fmla="*/ 9940 w 9941"/>
                <a:gd name="connsiteY24" fmla="*/ 7202 h 9842"/>
                <a:gd name="connsiteX25" fmla="*/ 9803 w 9941"/>
                <a:gd name="connsiteY25" fmla="*/ 4954 h 9842"/>
                <a:gd name="connsiteX0" fmla="*/ 9872 w 10011"/>
                <a:gd name="connsiteY0" fmla="*/ 5034 h 10000"/>
                <a:gd name="connsiteX1" fmla="*/ 9598 w 10011"/>
                <a:gd name="connsiteY1" fmla="*/ 4006 h 10000"/>
                <a:gd name="connsiteX2" fmla="*/ 8693 w 10011"/>
                <a:gd name="connsiteY2" fmla="*/ 867 h 10000"/>
                <a:gd name="connsiteX3" fmla="*/ 5708 w 10011"/>
                <a:gd name="connsiteY3" fmla="*/ 11 h 10000"/>
                <a:gd name="connsiteX4" fmla="*/ 2544 w 10011"/>
                <a:gd name="connsiteY4" fmla="*/ 3664 h 10000"/>
                <a:gd name="connsiteX5" fmla="*/ 2406 w 10011"/>
                <a:gd name="connsiteY5" fmla="*/ 3721 h 10000"/>
                <a:gd name="connsiteX6" fmla="*/ 2348 w 10011"/>
                <a:gd name="connsiteY6" fmla="*/ 3607 h 10000"/>
                <a:gd name="connsiteX7" fmla="*/ 264 w 10011"/>
                <a:gd name="connsiteY7" fmla="*/ 5776 h 10000"/>
                <a:gd name="connsiteX8" fmla="*/ 29 w 10011"/>
                <a:gd name="connsiteY8" fmla="*/ 7660 h 10000"/>
                <a:gd name="connsiteX9" fmla="*/ 29 w 10011"/>
                <a:gd name="connsiteY9" fmla="*/ 9258 h 10000"/>
                <a:gd name="connsiteX10" fmla="*/ 29 w 10011"/>
                <a:gd name="connsiteY10" fmla="*/ 9601 h 10000"/>
                <a:gd name="connsiteX11" fmla="*/ 520 w 10011"/>
                <a:gd name="connsiteY11" fmla="*/ 10000 h 10000"/>
                <a:gd name="connsiteX12" fmla="*/ 953 w 10011"/>
                <a:gd name="connsiteY12" fmla="*/ 10000 h 10000"/>
                <a:gd name="connsiteX13" fmla="*/ 933 w 10011"/>
                <a:gd name="connsiteY13" fmla="*/ 9372 h 10000"/>
                <a:gd name="connsiteX14" fmla="*/ 1915 w 10011"/>
                <a:gd name="connsiteY14" fmla="*/ 6518 h 10000"/>
                <a:gd name="connsiteX15" fmla="*/ 2898 w 10011"/>
                <a:gd name="connsiteY15" fmla="*/ 9372 h 10000"/>
                <a:gd name="connsiteX16" fmla="*/ 2878 w 10011"/>
                <a:gd name="connsiteY16" fmla="*/ 10000 h 10000"/>
                <a:gd name="connsiteX17" fmla="*/ 7633 w 10011"/>
                <a:gd name="connsiteY17" fmla="*/ 10000 h 10000"/>
                <a:gd name="connsiteX18" fmla="*/ 7633 w 10011"/>
                <a:gd name="connsiteY18" fmla="*/ 10000 h 10000"/>
                <a:gd name="connsiteX19" fmla="*/ 7613 w 10011"/>
                <a:gd name="connsiteY19" fmla="*/ 9372 h 10000"/>
                <a:gd name="connsiteX20" fmla="*/ 8596 w 10011"/>
                <a:gd name="connsiteY20" fmla="*/ 6518 h 10000"/>
                <a:gd name="connsiteX21" fmla="*/ 9577 w 10011"/>
                <a:gd name="connsiteY21" fmla="*/ 9315 h 10000"/>
                <a:gd name="connsiteX22" fmla="*/ 9577 w 10011"/>
                <a:gd name="connsiteY22" fmla="*/ 9315 h 10000"/>
                <a:gd name="connsiteX23" fmla="*/ 10010 w 10011"/>
                <a:gd name="connsiteY23" fmla="*/ 7318 h 10000"/>
                <a:gd name="connsiteX24" fmla="*/ 9872 w 10011"/>
                <a:gd name="connsiteY24" fmla="*/ 5034 h 10000"/>
                <a:gd name="connsiteX0" fmla="*/ 9875 w 10014"/>
                <a:gd name="connsiteY0" fmla="*/ 5034 h 10000"/>
                <a:gd name="connsiteX1" fmla="*/ 9601 w 10014"/>
                <a:gd name="connsiteY1" fmla="*/ 4006 h 10000"/>
                <a:gd name="connsiteX2" fmla="*/ 8696 w 10014"/>
                <a:gd name="connsiteY2" fmla="*/ 867 h 10000"/>
                <a:gd name="connsiteX3" fmla="*/ 5711 w 10014"/>
                <a:gd name="connsiteY3" fmla="*/ 11 h 10000"/>
                <a:gd name="connsiteX4" fmla="*/ 2547 w 10014"/>
                <a:gd name="connsiteY4" fmla="*/ 3664 h 10000"/>
                <a:gd name="connsiteX5" fmla="*/ 2409 w 10014"/>
                <a:gd name="connsiteY5" fmla="*/ 3721 h 10000"/>
                <a:gd name="connsiteX6" fmla="*/ 267 w 10014"/>
                <a:gd name="connsiteY6" fmla="*/ 5776 h 10000"/>
                <a:gd name="connsiteX7" fmla="*/ 32 w 10014"/>
                <a:gd name="connsiteY7" fmla="*/ 7660 h 10000"/>
                <a:gd name="connsiteX8" fmla="*/ 32 w 10014"/>
                <a:gd name="connsiteY8" fmla="*/ 9258 h 10000"/>
                <a:gd name="connsiteX9" fmla="*/ 32 w 10014"/>
                <a:gd name="connsiteY9" fmla="*/ 9601 h 10000"/>
                <a:gd name="connsiteX10" fmla="*/ 523 w 10014"/>
                <a:gd name="connsiteY10" fmla="*/ 10000 h 10000"/>
                <a:gd name="connsiteX11" fmla="*/ 956 w 10014"/>
                <a:gd name="connsiteY11" fmla="*/ 10000 h 10000"/>
                <a:gd name="connsiteX12" fmla="*/ 936 w 10014"/>
                <a:gd name="connsiteY12" fmla="*/ 9372 h 10000"/>
                <a:gd name="connsiteX13" fmla="*/ 1918 w 10014"/>
                <a:gd name="connsiteY13" fmla="*/ 6518 h 10000"/>
                <a:gd name="connsiteX14" fmla="*/ 2901 w 10014"/>
                <a:gd name="connsiteY14" fmla="*/ 9372 h 10000"/>
                <a:gd name="connsiteX15" fmla="*/ 2881 w 10014"/>
                <a:gd name="connsiteY15" fmla="*/ 10000 h 10000"/>
                <a:gd name="connsiteX16" fmla="*/ 7636 w 10014"/>
                <a:gd name="connsiteY16" fmla="*/ 10000 h 10000"/>
                <a:gd name="connsiteX17" fmla="*/ 7636 w 10014"/>
                <a:gd name="connsiteY17" fmla="*/ 10000 h 10000"/>
                <a:gd name="connsiteX18" fmla="*/ 7616 w 10014"/>
                <a:gd name="connsiteY18" fmla="*/ 9372 h 10000"/>
                <a:gd name="connsiteX19" fmla="*/ 8599 w 10014"/>
                <a:gd name="connsiteY19" fmla="*/ 6518 h 10000"/>
                <a:gd name="connsiteX20" fmla="*/ 9580 w 10014"/>
                <a:gd name="connsiteY20" fmla="*/ 9315 h 10000"/>
                <a:gd name="connsiteX21" fmla="*/ 9580 w 10014"/>
                <a:gd name="connsiteY21" fmla="*/ 9315 h 10000"/>
                <a:gd name="connsiteX22" fmla="*/ 10013 w 10014"/>
                <a:gd name="connsiteY22" fmla="*/ 7318 h 10000"/>
                <a:gd name="connsiteX23" fmla="*/ 9875 w 10014"/>
                <a:gd name="connsiteY23" fmla="*/ 5034 h 10000"/>
                <a:gd name="connsiteX0" fmla="*/ 9883 w 10022"/>
                <a:gd name="connsiteY0" fmla="*/ 5034 h 10000"/>
                <a:gd name="connsiteX1" fmla="*/ 9609 w 10022"/>
                <a:gd name="connsiteY1" fmla="*/ 4006 h 10000"/>
                <a:gd name="connsiteX2" fmla="*/ 8704 w 10022"/>
                <a:gd name="connsiteY2" fmla="*/ 867 h 10000"/>
                <a:gd name="connsiteX3" fmla="*/ 5719 w 10022"/>
                <a:gd name="connsiteY3" fmla="*/ 11 h 10000"/>
                <a:gd name="connsiteX4" fmla="*/ 2555 w 10022"/>
                <a:gd name="connsiteY4" fmla="*/ 3664 h 10000"/>
                <a:gd name="connsiteX5" fmla="*/ 275 w 10022"/>
                <a:gd name="connsiteY5" fmla="*/ 5776 h 10000"/>
                <a:gd name="connsiteX6" fmla="*/ 40 w 10022"/>
                <a:gd name="connsiteY6" fmla="*/ 7660 h 10000"/>
                <a:gd name="connsiteX7" fmla="*/ 40 w 10022"/>
                <a:gd name="connsiteY7" fmla="*/ 9258 h 10000"/>
                <a:gd name="connsiteX8" fmla="*/ 40 w 10022"/>
                <a:gd name="connsiteY8" fmla="*/ 9601 h 10000"/>
                <a:gd name="connsiteX9" fmla="*/ 531 w 10022"/>
                <a:gd name="connsiteY9" fmla="*/ 10000 h 10000"/>
                <a:gd name="connsiteX10" fmla="*/ 964 w 10022"/>
                <a:gd name="connsiteY10" fmla="*/ 10000 h 10000"/>
                <a:gd name="connsiteX11" fmla="*/ 944 w 10022"/>
                <a:gd name="connsiteY11" fmla="*/ 9372 h 10000"/>
                <a:gd name="connsiteX12" fmla="*/ 1926 w 10022"/>
                <a:gd name="connsiteY12" fmla="*/ 6518 h 10000"/>
                <a:gd name="connsiteX13" fmla="*/ 2909 w 10022"/>
                <a:gd name="connsiteY13" fmla="*/ 9372 h 10000"/>
                <a:gd name="connsiteX14" fmla="*/ 2889 w 10022"/>
                <a:gd name="connsiteY14" fmla="*/ 10000 h 10000"/>
                <a:gd name="connsiteX15" fmla="*/ 7644 w 10022"/>
                <a:gd name="connsiteY15" fmla="*/ 10000 h 10000"/>
                <a:gd name="connsiteX16" fmla="*/ 7644 w 10022"/>
                <a:gd name="connsiteY16" fmla="*/ 10000 h 10000"/>
                <a:gd name="connsiteX17" fmla="*/ 7624 w 10022"/>
                <a:gd name="connsiteY17" fmla="*/ 9372 h 10000"/>
                <a:gd name="connsiteX18" fmla="*/ 8607 w 10022"/>
                <a:gd name="connsiteY18" fmla="*/ 6518 h 10000"/>
                <a:gd name="connsiteX19" fmla="*/ 9588 w 10022"/>
                <a:gd name="connsiteY19" fmla="*/ 9315 h 10000"/>
                <a:gd name="connsiteX20" fmla="*/ 9588 w 10022"/>
                <a:gd name="connsiteY20" fmla="*/ 9315 h 10000"/>
                <a:gd name="connsiteX21" fmla="*/ 10021 w 10022"/>
                <a:gd name="connsiteY21" fmla="*/ 7318 h 10000"/>
                <a:gd name="connsiteX22" fmla="*/ 9883 w 10022"/>
                <a:gd name="connsiteY22" fmla="*/ 503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22" h="10000">
                  <a:moveTo>
                    <a:pt x="9883" y="5034"/>
                  </a:moveTo>
                  <a:cubicBezTo>
                    <a:pt x="9786" y="4120"/>
                    <a:pt x="9609" y="4006"/>
                    <a:pt x="9609" y="4006"/>
                  </a:cubicBezTo>
                  <a:lnTo>
                    <a:pt x="8704" y="867"/>
                  </a:lnTo>
                  <a:cubicBezTo>
                    <a:pt x="8017" y="-161"/>
                    <a:pt x="5719" y="11"/>
                    <a:pt x="5719" y="11"/>
                  </a:cubicBezTo>
                  <a:cubicBezTo>
                    <a:pt x="4342" y="125"/>
                    <a:pt x="2633" y="3550"/>
                    <a:pt x="2555" y="3664"/>
                  </a:cubicBezTo>
                  <a:cubicBezTo>
                    <a:pt x="1648" y="4625"/>
                    <a:pt x="694" y="5110"/>
                    <a:pt x="275" y="5776"/>
                  </a:cubicBezTo>
                  <a:cubicBezTo>
                    <a:pt x="-144" y="6442"/>
                    <a:pt x="40" y="7660"/>
                    <a:pt x="40" y="7660"/>
                  </a:cubicBezTo>
                  <a:lnTo>
                    <a:pt x="40" y="9258"/>
                  </a:lnTo>
                  <a:cubicBezTo>
                    <a:pt x="1" y="9258"/>
                    <a:pt x="40" y="9601"/>
                    <a:pt x="40" y="9601"/>
                  </a:cubicBezTo>
                  <a:cubicBezTo>
                    <a:pt x="60" y="10000"/>
                    <a:pt x="531" y="10000"/>
                    <a:pt x="531" y="10000"/>
                  </a:cubicBezTo>
                  <a:lnTo>
                    <a:pt x="964" y="10000"/>
                  </a:lnTo>
                  <a:cubicBezTo>
                    <a:pt x="944" y="9828"/>
                    <a:pt x="944" y="9601"/>
                    <a:pt x="944" y="9372"/>
                  </a:cubicBezTo>
                  <a:cubicBezTo>
                    <a:pt x="944" y="7831"/>
                    <a:pt x="1376" y="6518"/>
                    <a:pt x="1926" y="6518"/>
                  </a:cubicBezTo>
                  <a:cubicBezTo>
                    <a:pt x="2456" y="6518"/>
                    <a:pt x="2909" y="7831"/>
                    <a:pt x="2909" y="9372"/>
                  </a:cubicBezTo>
                  <a:cubicBezTo>
                    <a:pt x="2909" y="9601"/>
                    <a:pt x="2889" y="9828"/>
                    <a:pt x="2889" y="10000"/>
                  </a:cubicBezTo>
                  <a:lnTo>
                    <a:pt x="7644" y="10000"/>
                  </a:lnTo>
                  <a:lnTo>
                    <a:pt x="7644" y="10000"/>
                  </a:lnTo>
                  <a:cubicBezTo>
                    <a:pt x="7624" y="9828"/>
                    <a:pt x="7624" y="9601"/>
                    <a:pt x="7624" y="9372"/>
                  </a:cubicBezTo>
                  <a:cubicBezTo>
                    <a:pt x="7624" y="7831"/>
                    <a:pt x="8056" y="6518"/>
                    <a:pt x="8607" y="6518"/>
                  </a:cubicBezTo>
                  <a:cubicBezTo>
                    <a:pt x="9137" y="6518"/>
                    <a:pt x="9569" y="7774"/>
                    <a:pt x="9588" y="9315"/>
                  </a:cubicBezTo>
                  <a:lnTo>
                    <a:pt x="9588" y="9315"/>
                  </a:lnTo>
                  <a:cubicBezTo>
                    <a:pt x="10060" y="9087"/>
                    <a:pt x="10021" y="7318"/>
                    <a:pt x="10021" y="7318"/>
                  </a:cubicBezTo>
                  <a:cubicBezTo>
                    <a:pt x="10040" y="6404"/>
                    <a:pt x="9883" y="5034"/>
                    <a:pt x="9883" y="503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303434"/>
                </a:solidFill>
                <a:effectLst/>
                <a:uLnTx/>
                <a:uFillTx/>
                <a:latin typeface="Arial"/>
                <a:ea typeface="+mn-ea"/>
                <a:cs typeface="+mn-cs"/>
              </a:endParaRPr>
            </a:p>
          </p:txBody>
        </p:sp>
      </p:grpSp>
      <p:sp>
        <p:nvSpPr>
          <p:cNvPr id="18" name="Arc 17"/>
          <p:cNvSpPr/>
          <p:nvPr/>
        </p:nvSpPr>
        <p:spPr>
          <a:xfrm>
            <a:off x="6490391" y="4038644"/>
            <a:ext cx="1232537" cy="1150973"/>
          </a:xfrm>
          <a:prstGeom prst="arc">
            <a:avLst>
              <a:gd name="adj1" fmla="val 16200000"/>
              <a:gd name="adj2" fmla="val 650648"/>
            </a:avLst>
          </a:prstGeom>
          <a:solidFill>
            <a:schemeClr val="tx2"/>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3434"/>
              </a:solidFill>
              <a:effectLst/>
              <a:uLnTx/>
              <a:uFillTx/>
              <a:latin typeface="Arial"/>
              <a:ea typeface="+mn-ea"/>
              <a:cs typeface="+mn-cs"/>
            </a:endParaRPr>
          </a:p>
        </p:txBody>
      </p:sp>
    </p:spTree>
    <p:extLst>
      <p:ext uri="{BB962C8B-B14F-4D97-AF65-F5344CB8AC3E}">
        <p14:creationId xmlns:p14="http://schemas.microsoft.com/office/powerpoint/2010/main" val="3963266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54" t="6353" r="4784" b="11174"/>
          <a:stretch/>
        </p:blipFill>
        <p:spPr>
          <a:xfrm>
            <a:off x="7763692" y="0"/>
            <a:ext cx="4428308" cy="2116183"/>
          </a:xfrm>
          <a:prstGeom prst="rect">
            <a:avLst/>
          </a:prstGeom>
        </p:spPr>
      </p:pic>
      <p:sp>
        <p:nvSpPr>
          <p:cNvPr id="12" name="TextBox 11">
            <a:extLst>
              <a:ext uri="{FF2B5EF4-FFF2-40B4-BE49-F238E27FC236}">
                <a16:creationId xmlns:a16="http://schemas.microsoft.com/office/drawing/2014/main" id="{1B86C17E-FA96-46DE-8D2C-87332D71A499}"/>
              </a:ext>
            </a:extLst>
          </p:cNvPr>
          <p:cNvSpPr txBox="1"/>
          <p:nvPr/>
        </p:nvSpPr>
        <p:spPr>
          <a:xfrm>
            <a:off x="123825" y="192340"/>
            <a:ext cx="11039475" cy="52322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03434"/>
                </a:solidFill>
                <a:effectLst/>
                <a:uLnTx/>
                <a:uFillTx/>
                <a:latin typeface="Arial"/>
                <a:ea typeface="+mn-ea"/>
                <a:cs typeface="Arial" panose="020B0604020202020204" pitchFamily="34" charset="0"/>
              </a:rPr>
              <a:t>Mobility </a:t>
            </a:r>
            <a:r>
              <a:rPr kumimoji="0" lang="en-US" sz="3200" b="1" i="0" u="none" strike="noStrike" kern="1200" cap="none" spc="0" normalizeH="0" baseline="0" noProof="0" dirty="0">
                <a:ln>
                  <a:noFill/>
                </a:ln>
                <a:solidFill>
                  <a:srgbClr val="303434"/>
                </a:solidFill>
                <a:effectLst/>
                <a:uLnTx/>
                <a:uFillTx/>
                <a:latin typeface="Arial"/>
                <a:ea typeface="+mn-ea"/>
                <a:cs typeface="Arial" panose="020B0604020202020204" pitchFamily="34" charset="0"/>
              </a:rPr>
              <a:t>Network Management</a:t>
            </a:r>
          </a:p>
        </p:txBody>
      </p:sp>
      <p:graphicFrame>
        <p:nvGraphicFramePr>
          <p:cNvPr id="5" name="Διάγραμμα 18">
            <a:extLst>
              <a:ext uri="{FF2B5EF4-FFF2-40B4-BE49-F238E27FC236}">
                <a16:creationId xmlns:a16="http://schemas.microsoft.com/office/drawing/2014/main" id="{94629852-1F8B-452B-AB3F-32BAFFACDB35}"/>
              </a:ext>
            </a:extLst>
          </p:cNvPr>
          <p:cNvGraphicFramePr/>
          <p:nvPr/>
        </p:nvGraphicFramePr>
        <p:xfrm>
          <a:off x="1493043" y="1128713"/>
          <a:ext cx="8929687" cy="521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B86C17E-FA96-46DE-8D2C-87332D71A499}"/>
              </a:ext>
            </a:extLst>
          </p:cNvPr>
          <p:cNvSpPr txBox="1"/>
          <p:nvPr/>
        </p:nvSpPr>
        <p:spPr>
          <a:xfrm>
            <a:off x="8901108" y="2974850"/>
            <a:ext cx="3290891" cy="185622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03434"/>
                </a:solidFill>
                <a:effectLst/>
                <a:uLnTx/>
                <a:uFillTx/>
                <a:latin typeface="Arial" panose="020B0604020202020204" pitchFamily="34" charset="0"/>
                <a:ea typeface="+mn-ea"/>
                <a:cs typeface="Arial" panose="020B0604020202020204" pitchFamily="34" charset="0"/>
              </a:rPr>
              <a:t>Loop of information in mobility value-chain</a:t>
            </a:r>
          </a:p>
        </p:txBody>
      </p:sp>
      <p:pic>
        <p:nvPicPr>
          <p:cNvPr id="2" name="Picture 1"/>
          <p:cNvPicPr>
            <a:picLocks noChangeAspect="1"/>
          </p:cNvPicPr>
          <p:nvPr/>
        </p:nvPicPr>
        <p:blipFill>
          <a:blip r:embed="rId8"/>
          <a:stretch>
            <a:fillRect/>
          </a:stretch>
        </p:blipFill>
        <p:spPr>
          <a:xfrm>
            <a:off x="4293516" y="3505217"/>
            <a:ext cx="3338341" cy="1060734"/>
          </a:xfrm>
          <a:prstGeom prst="rect">
            <a:avLst/>
          </a:prstGeom>
        </p:spPr>
      </p:pic>
      <p:sp>
        <p:nvSpPr>
          <p:cNvPr id="3" name="Rectangle 2"/>
          <p:cNvSpPr/>
          <p:nvPr/>
        </p:nvSpPr>
        <p:spPr>
          <a:xfrm>
            <a:off x="1" y="2071688"/>
            <a:ext cx="3024264" cy="3186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rgbClr val="303434"/>
                </a:solidFill>
                <a:effectLst/>
                <a:uLnTx/>
                <a:uFillTx/>
                <a:latin typeface="Arial"/>
                <a:ea typeface="+mn-ea"/>
                <a:cs typeface="+mn-cs"/>
              </a:rPr>
              <a:t>Principles: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0343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03434"/>
                </a:solidFill>
                <a:effectLst/>
                <a:uLnTx/>
                <a:uFillTx/>
                <a:latin typeface="Arial"/>
                <a:ea typeface="+mn-ea"/>
                <a:cs typeface="+mn-cs"/>
              </a:rPr>
              <a:t>Collaboration &amp;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0343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03434"/>
                </a:solidFill>
                <a:effectLst/>
                <a:uLnTx/>
                <a:uFillTx/>
                <a:latin typeface="Arial"/>
                <a:ea typeface="+mn-ea"/>
                <a:cs typeface="+mn-cs"/>
              </a:rPr>
              <a:t>Co-opetition</a:t>
            </a:r>
          </a:p>
        </p:txBody>
      </p:sp>
      <p:sp>
        <p:nvSpPr>
          <p:cNvPr id="10" name="object 67"/>
          <p:cNvSpPr/>
          <p:nvPr/>
        </p:nvSpPr>
        <p:spPr>
          <a:xfrm>
            <a:off x="8613771" y="4831079"/>
            <a:ext cx="544508" cy="858667"/>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03434"/>
              </a:solidFill>
              <a:effectLst/>
              <a:uLnTx/>
              <a:uFillTx/>
              <a:latin typeface="Arial"/>
              <a:ea typeface="+mn-ea"/>
              <a:cs typeface="+mn-cs"/>
            </a:endParaRPr>
          </a:p>
        </p:txBody>
      </p:sp>
      <p:sp>
        <p:nvSpPr>
          <p:cNvPr id="11" name="object 16"/>
          <p:cNvSpPr/>
          <p:nvPr/>
        </p:nvSpPr>
        <p:spPr>
          <a:xfrm>
            <a:off x="9248475" y="5019626"/>
            <a:ext cx="419062" cy="591532"/>
          </a:xfrm>
          <a:custGeom>
            <a:avLst/>
            <a:gdLst/>
            <a:ahLst/>
            <a:cxnLst/>
            <a:rect l="l" t="t" r="r" b="b"/>
            <a:pathLst>
              <a:path w="457200" h="303529">
                <a:moveTo>
                  <a:pt x="400050" y="0"/>
                </a:moveTo>
                <a:lnTo>
                  <a:pt x="57150" y="0"/>
                </a:lnTo>
                <a:lnTo>
                  <a:pt x="34289" y="3546"/>
                </a:lnTo>
                <a:lnTo>
                  <a:pt x="16192" y="13128"/>
                </a:lnTo>
                <a:lnTo>
                  <a:pt x="4286" y="27164"/>
                </a:lnTo>
                <a:lnTo>
                  <a:pt x="0" y="44069"/>
                </a:lnTo>
                <a:lnTo>
                  <a:pt x="0" y="259207"/>
                </a:lnTo>
                <a:lnTo>
                  <a:pt x="4286" y="276111"/>
                </a:lnTo>
                <a:lnTo>
                  <a:pt x="16192" y="290147"/>
                </a:lnTo>
                <a:lnTo>
                  <a:pt x="34289" y="299729"/>
                </a:lnTo>
                <a:lnTo>
                  <a:pt x="57150" y="303276"/>
                </a:lnTo>
                <a:lnTo>
                  <a:pt x="400050" y="303276"/>
                </a:lnTo>
                <a:lnTo>
                  <a:pt x="422909" y="299729"/>
                </a:lnTo>
                <a:lnTo>
                  <a:pt x="441007" y="290147"/>
                </a:lnTo>
                <a:lnTo>
                  <a:pt x="452913" y="276111"/>
                </a:lnTo>
                <a:lnTo>
                  <a:pt x="457200" y="259207"/>
                </a:lnTo>
                <a:lnTo>
                  <a:pt x="457200" y="257556"/>
                </a:lnTo>
                <a:lnTo>
                  <a:pt x="92328" y="257556"/>
                </a:lnTo>
                <a:lnTo>
                  <a:pt x="78136" y="255194"/>
                </a:lnTo>
                <a:lnTo>
                  <a:pt x="66230" y="248856"/>
                </a:lnTo>
                <a:lnTo>
                  <a:pt x="58038" y="239660"/>
                </a:lnTo>
                <a:lnTo>
                  <a:pt x="54990" y="228727"/>
                </a:lnTo>
                <a:lnTo>
                  <a:pt x="58038" y="217793"/>
                </a:lnTo>
                <a:lnTo>
                  <a:pt x="66230" y="208597"/>
                </a:lnTo>
                <a:lnTo>
                  <a:pt x="78136" y="202259"/>
                </a:lnTo>
                <a:lnTo>
                  <a:pt x="92328" y="199898"/>
                </a:lnTo>
                <a:lnTo>
                  <a:pt x="457200" y="199898"/>
                </a:lnTo>
                <a:lnTo>
                  <a:pt x="457200" y="169418"/>
                </a:lnTo>
                <a:lnTo>
                  <a:pt x="70357" y="169418"/>
                </a:lnTo>
                <a:lnTo>
                  <a:pt x="57751" y="167360"/>
                </a:lnTo>
                <a:lnTo>
                  <a:pt x="47228" y="161813"/>
                </a:lnTo>
                <a:lnTo>
                  <a:pt x="40014" y="153719"/>
                </a:lnTo>
                <a:lnTo>
                  <a:pt x="37337" y="144018"/>
                </a:lnTo>
                <a:lnTo>
                  <a:pt x="37337" y="57658"/>
                </a:lnTo>
                <a:lnTo>
                  <a:pt x="40014" y="46982"/>
                </a:lnTo>
                <a:lnTo>
                  <a:pt x="47228" y="38354"/>
                </a:lnTo>
                <a:lnTo>
                  <a:pt x="57751" y="32583"/>
                </a:lnTo>
                <a:lnTo>
                  <a:pt x="70357" y="30480"/>
                </a:lnTo>
                <a:lnTo>
                  <a:pt x="453754" y="30480"/>
                </a:lnTo>
                <a:lnTo>
                  <a:pt x="452913" y="27164"/>
                </a:lnTo>
                <a:lnTo>
                  <a:pt x="441007" y="13128"/>
                </a:lnTo>
                <a:lnTo>
                  <a:pt x="422910" y="3546"/>
                </a:lnTo>
                <a:lnTo>
                  <a:pt x="400050" y="0"/>
                </a:lnTo>
                <a:close/>
              </a:path>
              <a:path w="457200" h="303529">
                <a:moveTo>
                  <a:pt x="378078" y="199898"/>
                </a:moveTo>
                <a:lnTo>
                  <a:pt x="92328" y="199898"/>
                </a:lnTo>
                <a:lnTo>
                  <a:pt x="107432" y="202259"/>
                </a:lnTo>
                <a:lnTo>
                  <a:pt x="119237" y="208597"/>
                </a:lnTo>
                <a:lnTo>
                  <a:pt x="126922" y="217793"/>
                </a:lnTo>
                <a:lnTo>
                  <a:pt x="129666" y="228727"/>
                </a:lnTo>
                <a:lnTo>
                  <a:pt x="126922" y="239660"/>
                </a:lnTo>
                <a:lnTo>
                  <a:pt x="119237" y="248856"/>
                </a:lnTo>
                <a:lnTo>
                  <a:pt x="107432" y="255194"/>
                </a:lnTo>
                <a:lnTo>
                  <a:pt x="92328" y="257556"/>
                </a:lnTo>
                <a:lnTo>
                  <a:pt x="378078" y="257556"/>
                </a:lnTo>
                <a:lnTo>
                  <a:pt x="363886" y="255194"/>
                </a:lnTo>
                <a:lnTo>
                  <a:pt x="351980" y="248856"/>
                </a:lnTo>
                <a:lnTo>
                  <a:pt x="343788" y="239660"/>
                </a:lnTo>
                <a:lnTo>
                  <a:pt x="340740" y="228727"/>
                </a:lnTo>
                <a:lnTo>
                  <a:pt x="343788" y="217793"/>
                </a:lnTo>
                <a:lnTo>
                  <a:pt x="351980" y="208597"/>
                </a:lnTo>
                <a:lnTo>
                  <a:pt x="363886" y="202259"/>
                </a:lnTo>
                <a:lnTo>
                  <a:pt x="378078" y="199898"/>
                </a:lnTo>
                <a:close/>
              </a:path>
              <a:path w="457200" h="303529">
                <a:moveTo>
                  <a:pt x="457200" y="199898"/>
                </a:moveTo>
                <a:lnTo>
                  <a:pt x="378078" y="199898"/>
                </a:lnTo>
                <a:lnTo>
                  <a:pt x="393182" y="202259"/>
                </a:lnTo>
                <a:lnTo>
                  <a:pt x="404987" y="208597"/>
                </a:lnTo>
                <a:lnTo>
                  <a:pt x="412672" y="217793"/>
                </a:lnTo>
                <a:lnTo>
                  <a:pt x="415416" y="228727"/>
                </a:lnTo>
                <a:lnTo>
                  <a:pt x="412672" y="239660"/>
                </a:lnTo>
                <a:lnTo>
                  <a:pt x="404987" y="248856"/>
                </a:lnTo>
                <a:lnTo>
                  <a:pt x="393182" y="255194"/>
                </a:lnTo>
                <a:lnTo>
                  <a:pt x="378078" y="257556"/>
                </a:lnTo>
                <a:lnTo>
                  <a:pt x="457200" y="257556"/>
                </a:lnTo>
                <a:lnTo>
                  <a:pt x="457200" y="199898"/>
                </a:lnTo>
                <a:close/>
              </a:path>
              <a:path w="457200" h="303529">
                <a:moveTo>
                  <a:pt x="453754" y="30480"/>
                </a:moveTo>
                <a:lnTo>
                  <a:pt x="386841" y="30480"/>
                </a:lnTo>
                <a:lnTo>
                  <a:pt x="399448" y="32583"/>
                </a:lnTo>
                <a:lnTo>
                  <a:pt x="409971" y="38354"/>
                </a:lnTo>
                <a:lnTo>
                  <a:pt x="417185" y="46982"/>
                </a:lnTo>
                <a:lnTo>
                  <a:pt x="419861" y="57658"/>
                </a:lnTo>
                <a:lnTo>
                  <a:pt x="419861" y="144018"/>
                </a:lnTo>
                <a:lnTo>
                  <a:pt x="417185" y="153719"/>
                </a:lnTo>
                <a:lnTo>
                  <a:pt x="409971" y="161813"/>
                </a:lnTo>
                <a:lnTo>
                  <a:pt x="399448" y="167360"/>
                </a:lnTo>
                <a:lnTo>
                  <a:pt x="386841" y="169418"/>
                </a:lnTo>
                <a:lnTo>
                  <a:pt x="457200" y="169418"/>
                </a:lnTo>
                <a:lnTo>
                  <a:pt x="457200" y="44069"/>
                </a:lnTo>
                <a:lnTo>
                  <a:pt x="453754" y="3048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03434"/>
              </a:solidFill>
              <a:effectLst/>
              <a:uLnTx/>
              <a:uFillTx/>
              <a:latin typeface="Arial"/>
              <a:ea typeface="+mn-ea"/>
              <a:cs typeface="+mn-cs"/>
            </a:endParaRPr>
          </a:p>
        </p:txBody>
      </p:sp>
      <p:sp>
        <p:nvSpPr>
          <p:cNvPr id="13" name="object 20"/>
          <p:cNvSpPr/>
          <p:nvPr/>
        </p:nvSpPr>
        <p:spPr>
          <a:xfrm>
            <a:off x="9805412" y="5114958"/>
            <a:ext cx="757970" cy="582192"/>
          </a:xfrm>
          <a:custGeom>
            <a:avLst/>
            <a:gdLst/>
            <a:ahLst/>
            <a:cxnLst/>
            <a:rect l="l" t="t" r="r" b="b"/>
            <a:pathLst>
              <a:path w="652779" h="350520">
                <a:moveTo>
                  <a:pt x="652271" y="172465"/>
                </a:moveTo>
                <a:lnTo>
                  <a:pt x="0" y="172465"/>
                </a:lnTo>
                <a:lnTo>
                  <a:pt x="9594" y="199999"/>
                </a:lnTo>
                <a:lnTo>
                  <a:pt x="37798" y="260572"/>
                </a:lnTo>
                <a:lnTo>
                  <a:pt x="83742" y="321145"/>
                </a:lnTo>
                <a:lnTo>
                  <a:pt x="146557" y="348678"/>
                </a:lnTo>
                <a:lnTo>
                  <a:pt x="557783" y="350520"/>
                </a:lnTo>
                <a:lnTo>
                  <a:pt x="607427" y="322699"/>
                </a:lnTo>
                <a:lnTo>
                  <a:pt x="636031" y="261493"/>
                </a:lnTo>
                <a:lnTo>
                  <a:pt x="649134" y="200286"/>
                </a:lnTo>
                <a:lnTo>
                  <a:pt x="652271" y="172465"/>
                </a:lnTo>
                <a:close/>
              </a:path>
              <a:path w="652779" h="350520">
                <a:moveTo>
                  <a:pt x="508126" y="0"/>
                </a:moveTo>
                <a:lnTo>
                  <a:pt x="467994" y="0"/>
                </a:lnTo>
                <a:lnTo>
                  <a:pt x="458469" y="7365"/>
                </a:lnTo>
                <a:lnTo>
                  <a:pt x="458469" y="51435"/>
                </a:lnTo>
                <a:lnTo>
                  <a:pt x="281177" y="51435"/>
                </a:lnTo>
                <a:lnTo>
                  <a:pt x="241083" y="55931"/>
                </a:lnTo>
                <a:lnTo>
                  <a:pt x="194357" y="68167"/>
                </a:lnTo>
                <a:lnTo>
                  <a:pt x="155608" y="86260"/>
                </a:lnTo>
                <a:lnTo>
                  <a:pt x="139445" y="108331"/>
                </a:lnTo>
                <a:lnTo>
                  <a:pt x="139445" y="172465"/>
                </a:lnTo>
                <a:lnTo>
                  <a:pt x="600328" y="172465"/>
                </a:lnTo>
                <a:lnTo>
                  <a:pt x="600328" y="150495"/>
                </a:lnTo>
                <a:lnTo>
                  <a:pt x="229234" y="150495"/>
                </a:lnTo>
                <a:lnTo>
                  <a:pt x="214374" y="148232"/>
                </a:lnTo>
                <a:lnTo>
                  <a:pt x="202358" y="142017"/>
                </a:lnTo>
                <a:lnTo>
                  <a:pt x="194319" y="132707"/>
                </a:lnTo>
                <a:lnTo>
                  <a:pt x="191388" y="121158"/>
                </a:lnTo>
                <a:lnTo>
                  <a:pt x="194319" y="110636"/>
                </a:lnTo>
                <a:lnTo>
                  <a:pt x="202358" y="101854"/>
                </a:lnTo>
                <a:lnTo>
                  <a:pt x="214374" y="95833"/>
                </a:lnTo>
                <a:lnTo>
                  <a:pt x="229234" y="93599"/>
                </a:lnTo>
                <a:lnTo>
                  <a:pt x="596703" y="93599"/>
                </a:lnTo>
                <a:lnTo>
                  <a:pt x="594897" y="86260"/>
                </a:lnTo>
                <a:lnTo>
                  <a:pt x="579929" y="68167"/>
                </a:lnTo>
                <a:lnTo>
                  <a:pt x="557412" y="55931"/>
                </a:lnTo>
                <a:lnTo>
                  <a:pt x="529335" y="51435"/>
                </a:lnTo>
                <a:lnTo>
                  <a:pt x="529335" y="14732"/>
                </a:lnTo>
                <a:lnTo>
                  <a:pt x="527683" y="9322"/>
                </a:lnTo>
                <a:lnTo>
                  <a:pt x="523160" y="4603"/>
                </a:lnTo>
                <a:lnTo>
                  <a:pt x="516423" y="1266"/>
                </a:lnTo>
                <a:lnTo>
                  <a:pt x="508126" y="0"/>
                </a:lnTo>
                <a:close/>
              </a:path>
              <a:path w="652779" h="350520">
                <a:moveTo>
                  <a:pt x="321436" y="93599"/>
                </a:moveTo>
                <a:lnTo>
                  <a:pt x="229234" y="93599"/>
                </a:lnTo>
                <a:lnTo>
                  <a:pt x="242754" y="95833"/>
                </a:lnTo>
                <a:lnTo>
                  <a:pt x="254047" y="101854"/>
                </a:lnTo>
                <a:lnTo>
                  <a:pt x="261792" y="110636"/>
                </a:lnTo>
                <a:lnTo>
                  <a:pt x="264667" y="121158"/>
                </a:lnTo>
                <a:lnTo>
                  <a:pt x="261792" y="132707"/>
                </a:lnTo>
                <a:lnTo>
                  <a:pt x="254047" y="142017"/>
                </a:lnTo>
                <a:lnTo>
                  <a:pt x="242754" y="148232"/>
                </a:lnTo>
                <a:lnTo>
                  <a:pt x="229234" y="150495"/>
                </a:lnTo>
                <a:lnTo>
                  <a:pt x="321436" y="150495"/>
                </a:lnTo>
                <a:lnTo>
                  <a:pt x="306522" y="148232"/>
                </a:lnTo>
                <a:lnTo>
                  <a:pt x="294512" y="142017"/>
                </a:lnTo>
                <a:lnTo>
                  <a:pt x="286504" y="132707"/>
                </a:lnTo>
                <a:lnTo>
                  <a:pt x="283590" y="121158"/>
                </a:lnTo>
                <a:lnTo>
                  <a:pt x="286504" y="110636"/>
                </a:lnTo>
                <a:lnTo>
                  <a:pt x="294512" y="101854"/>
                </a:lnTo>
                <a:lnTo>
                  <a:pt x="306522" y="95833"/>
                </a:lnTo>
                <a:lnTo>
                  <a:pt x="321436" y="93599"/>
                </a:lnTo>
                <a:close/>
              </a:path>
              <a:path w="652779" h="350520">
                <a:moveTo>
                  <a:pt x="413638" y="93599"/>
                </a:moveTo>
                <a:lnTo>
                  <a:pt x="321436" y="93599"/>
                </a:lnTo>
                <a:lnTo>
                  <a:pt x="336297" y="95833"/>
                </a:lnTo>
                <a:lnTo>
                  <a:pt x="348313" y="101854"/>
                </a:lnTo>
                <a:lnTo>
                  <a:pt x="356352" y="110636"/>
                </a:lnTo>
                <a:lnTo>
                  <a:pt x="359282" y="121158"/>
                </a:lnTo>
                <a:lnTo>
                  <a:pt x="356352" y="132707"/>
                </a:lnTo>
                <a:lnTo>
                  <a:pt x="348313" y="142017"/>
                </a:lnTo>
                <a:lnTo>
                  <a:pt x="336297" y="148232"/>
                </a:lnTo>
                <a:lnTo>
                  <a:pt x="321436" y="150495"/>
                </a:lnTo>
                <a:lnTo>
                  <a:pt x="413638" y="150495"/>
                </a:lnTo>
                <a:lnTo>
                  <a:pt x="398724" y="148232"/>
                </a:lnTo>
                <a:lnTo>
                  <a:pt x="386714" y="142017"/>
                </a:lnTo>
                <a:lnTo>
                  <a:pt x="378706" y="132707"/>
                </a:lnTo>
                <a:lnTo>
                  <a:pt x="375792" y="121158"/>
                </a:lnTo>
                <a:lnTo>
                  <a:pt x="378706" y="110636"/>
                </a:lnTo>
                <a:lnTo>
                  <a:pt x="386714" y="101854"/>
                </a:lnTo>
                <a:lnTo>
                  <a:pt x="398724" y="95833"/>
                </a:lnTo>
                <a:lnTo>
                  <a:pt x="413638" y="93599"/>
                </a:lnTo>
                <a:close/>
              </a:path>
              <a:path w="652779" h="350520">
                <a:moveTo>
                  <a:pt x="505713" y="93599"/>
                </a:moveTo>
                <a:lnTo>
                  <a:pt x="413638" y="93599"/>
                </a:lnTo>
                <a:lnTo>
                  <a:pt x="428480" y="95833"/>
                </a:lnTo>
                <a:lnTo>
                  <a:pt x="440451" y="101854"/>
                </a:lnTo>
                <a:lnTo>
                  <a:pt x="448446" y="110636"/>
                </a:lnTo>
                <a:lnTo>
                  <a:pt x="451357" y="121158"/>
                </a:lnTo>
                <a:lnTo>
                  <a:pt x="448446" y="132707"/>
                </a:lnTo>
                <a:lnTo>
                  <a:pt x="440451" y="142017"/>
                </a:lnTo>
                <a:lnTo>
                  <a:pt x="428480" y="148232"/>
                </a:lnTo>
                <a:lnTo>
                  <a:pt x="413638" y="150495"/>
                </a:lnTo>
                <a:lnTo>
                  <a:pt x="505713" y="150495"/>
                </a:lnTo>
                <a:lnTo>
                  <a:pt x="490872" y="148232"/>
                </a:lnTo>
                <a:lnTo>
                  <a:pt x="478901" y="142017"/>
                </a:lnTo>
                <a:lnTo>
                  <a:pt x="470906" y="132707"/>
                </a:lnTo>
                <a:lnTo>
                  <a:pt x="467994" y="121158"/>
                </a:lnTo>
                <a:lnTo>
                  <a:pt x="470906" y="110636"/>
                </a:lnTo>
                <a:lnTo>
                  <a:pt x="478901" y="101854"/>
                </a:lnTo>
                <a:lnTo>
                  <a:pt x="490872" y="95833"/>
                </a:lnTo>
                <a:lnTo>
                  <a:pt x="505713" y="93599"/>
                </a:lnTo>
                <a:close/>
              </a:path>
              <a:path w="652779" h="350520">
                <a:moveTo>
                  <a:pt x="596703" y="93599"/>
                </a:moveTo>
                <a:lnTo>
                  <a:pt x="505713" y="93599"/>
                </a:lnTo>
                <a:lnTo>
                  <a:pt x="520628" y="95833"/>
                </a:lnTo>
                <a:lnTo>
                  <a:pt x="532637" y="101854"/>
                </a:lnTo>
                <a:lnTo>
                  <a:pt x="540646" y="110636"/>
                </a:lnTo>
                <a:lnTo>
                  <a:pt x="543559" y="121158"/>
                </a:lnTo>
                <a:lnTo>
                  <a:pt x="540646" y="132707"/>
                </a:lnTo>
                <a:lnTo>
                  <a:pt x="532637" y="142017"/>
                </a:lnTo>
                <a:lnTo>
                  <a:pt x="520628" y="148232"/>
                </a:lnTo>
                <a:lnTo>
                  <a:pt x="505713" y="150495"/>
                </a:lnTo>
                <a:lnTo>
                  <a:pt x="600328" y="150495"/>
                </a:lnTo>
                <a:lnTo>
                  <a:pt x="600328" y="108331"/>
                </a:lnTo>
                <a:lnTo>
                  <a:pt x="596703" y="93599"/>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srgbClr val="303434"/>
              </a:solidFill>
              <a:effectLst/>
              <a:uLnTx/>
              <a:uFillTx/>
              <a:latin typeface="Arial"/>
              <a:ea typeface="+mn-ea"/>
              <a:cs typeface="+mn-cs"/>
            </a:endParaRPr>
          </a:p>
        </p:txBody>
      </p:sp>
      <p:sp>
        <p:nvSpPr>
          <p:cNvPr id="14" name="object 17"/>
          <p:cNvSpPr/>
          <p:nvPr/>
        </p:nvSpPr>
        <p:spPr>
          <a:xfrm>
            <a:off x="9298931" y="5640363"/>
            <a:ext cx="277495" cy="82550"/>
          </a:xfrm>
          <a:custGeom>
            <a:avLst/>
            <a:gdLst/>
            <a:ahLst/>
            <a:cxnLst/>
            <a:rect l="l" t="t" r="r" b="b"/>
            <a:pathLst>
              <a:path w="277495" h="82550">
                <a:moveTo>
                  <a:pt x="237871" y="32385"/>
                </a:moveTo>
                <a:lnTo>
                  <a:pt x="40132" y="32385"/>
                </a:lnTo>
                <a:lnTo>
                  <a:pt x="26289" y="49530"/>
                </a:lnTo>
                <a:lnTo>
                  <a:pt x="251079" y="49530"/>
                </a:lnTo>
                <a:lnTo>
                  <a:pt x="237871" y="32385"/>
                </a:lnTo>
                <a:close/>
              </a:path>
              <a:path w="277495" h="82550">
                <a:moveTo>
                  <a:pt x="211582" y="0"/>
                </a:moveTo>
                <a:lnTo>
                  <a:pt x="66421" y="0"/>
                </a:lnTo>
                <a:lnTo>
                  <a:pt x="53213" y="17144"/>
                </a:lnTo>
                <a:lnTo>
                  <a:pt x="224790" y="17144"/>
                </a:lnTo>
                <a:lnTo>
                  <a:pt x="211582" y="0"/>
                </a:lnTo>
                <a:close/>
              </a:path>
              <a:path w="277495" h="82550">
                <a:moveTo>
                  <a:pt x="262382" y="0"/>
                </a:moveTo>
                <a:lnTo>
                  <a:pt x="259842" y="0"/>
                </a:lnTo>
                <a:lnTo>
                  <a:pt x="262382" y="1524"/>
                </a:lnTo>
                <a:lnTo>
                  <a:pt x="262382" y="0"/>
                </a:lnTo>
                <a:close/>
              </a:path>
              <a:path w="277495" h="82550">
                <a:moveTo>
                  <a:pt x="264160" y="65150"/>
                </a:moveTo>
                <a:lnTo>
                  <a:pt x="13208" y="65150"/>
                </a:lnTo>
                <a:lnTo>
                  <a:pt x="0" y="82295"/>
                </a:lnTo>
                <a:lnTo>
                  <a:pt x="277368" y="82295"/>
                </a:lnTo>
                <a:lnTo>
                  <a:pt x="264160" y="6515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03434"/>
              </a:solidFill>
              <a:effectLst/>
              <a:uLnTx/>
              <a:uFillTx/>
              <a:latin typeface="Arial"/>
              <a:ea typeface="+mn-ea"/>
              <a:cs typeface="+mn-cs"/>
            </a:endParaRPr>
          </a:p>
        </p:txBody>
      </p:sp>
      <p:sp>
        <p:nvSpPr>
          <p:cNvPr id="15" name="object 19"/>
          <p:cNvSpPr/>
          <p:nvPr/>
        </p:nvSpPr>
        <p:spPr>
          <a:xfrm>
            <a:off x="10701257" y="5114958"/>
            <a:ext cx="460801" cy="607955"/>
          </a:xfrm>
          <a:custGeom>
            <a:avLst/>
            <a:gdLst/>
            <a:ahLst/>
            <a:cxnLst/>
            <a:rect l="l" t="t" r="r" b="b"/>
            <a:pathLst>
              <a:path w="403859" h="426720">
                <a:moveTo>
                  <a:pt x="125475" y="368528"/>
                </a:moveTo>
                <a:lnTo>
                  <a:pt x="43306" y="368528"/>
                </a:lnTo>
                <a:lnTo>
                  <a:pt x="43306" y="394982"/>
                </a:lnTo>
                <a:lnTo>
                  <a:pt x="46521" y="407378"/>
                </a:lnTo>
                <a:lnTo>
                  <a:pt x="55308" y="417461"/>
                </a:lnTo>
                <a:lnTo>
                  <a:pt x="68381" y="424239"/>
                </a:lnTo>
                <a:lnTo>
                  <a:pt x="84454" y="426720"/>
                </a:lnTo>
                <a:lnTo>
                  <a:pt x="100455" y="424239"/>
                </a:lnTo>
                <a:lnTo>
                  <a:pt x="113490" y="417461"/>
                </a:lnTo>
                <a:lnTo>
                  <a:pt x="122263" y="407378"/>
                </a:lnTo>
                <a:lnTo>
                  <a:pt x="125475" y="394982"/>
                </a:lnTo>
                <a:lnTo>
                  <a:pt x="125475" y="368528"/>
                </a:lnTo>
                <a:close/>
              </a:path>
              <a:path w="403859" h="426720">
                <a:moveTo>
                  <a:pt x="360552" y="368528"/>
                </a:moveTo>
                <a:lnTo>
                  <a:pt x="278383" y="368528"/>
                </a:lnTo>
                <a:lnTo>
                  <a:pt x="278383" y="394982"/>
                </a:lnTo>
                <a:lnTo>
                  <a:pt x="281596" y="407378"/>
                </a:lnTo>
                <a:lnTo>
                  <a:pt x="290369" y="417461"/>
                </a:lnTo>
                <a:lnTo>
                  <a:pt x="303404" y="424239"/>
                </a:lnTo>
                <a:lnTo>
                  <a:pt x="319404" y="426720"/>
                </a:lnTo>
                <a:lnTo>
                  <a:pt x="335478" y="424239"/>
                </a:lnTo>
                <a:lnTo>
                  <a:pt x="348551" y="417461"/>
                </a:lnTo>
                <a:lnTo>
                  <a:pt x="357338" y="407378"/>
                </a:lnTo>
                <a:lnTo>
                  <a:pt x="360552" y="394982"/>
                </a:lnTo>
                <a:lnTo>
                  <a:pt x="360552" y="368528"/>
                </a:lnTo>
                <a:close/>
              </a:path>
              <a:path w="403859" h="426720">
                <a:moveTo>
                  <a:pt x="365125" y="0"/>
                </a:moveTo>
                <a:lnTo>
                  <a:pt x="38734" y="0"/>
                </a:lnTo>
                <a:lnTo>
                  <a:pt x="23092" y="2204"/>
                </a:lnTo>
                <a:lnTo>
                  <a:pt x="10842" y="8375"/>
                </a:lnTo>
                <a:lnTo>
                  <a:pt x="2855" y="17852"/>
                </a:lnTo>
                <a:lnTo>
                  <a:pt x="0" y="29972"/>
                </a:lnTo>
                <a:lnTo>
                  <a:pt x="0" y="338556"/>
                </a:lnTo>
                <a:lnTo>
                  <a:pt x="2855" y="349931"/>
                </a:lnTo>
                <a:lnTo>
                  <a:pt x="10842" y="359490"/>
                </a:lnTo>
                <a:lnTo>
                  <a:pt x="23092" y="366076"/>
                </a:lnTo>
                <a:lnTo>
                  <a:pt x="38734" y="368528"/>
                </a:lnTo>
                <a:lnTo>
                  <a:pt x="365125" y="368528"/>
                </a:lnTo>
                <a:lnTo>
                  <a:pt x="380767" y="366076"/>
                </a:lnTo>
                <a:lnTo>
                  <a:pt x="393017" y="359490"/>
                </a:lnTo>
                <a:lnTo>
                  <a:pt x="401004" y="349931"/>
                </a:lnTo>
                <a:lnTo>
                  <a:pt x="403859" y="338556"/>
                </a:lnTo>
                <a:lnTo>
                  <a:pt x="403859" y="310337"/>
                </a:lnTo>
                <a:lnTo>
                  <a:pt x="63880" y="310337"/>
                </a:lnTo>
                <a:lnTo>
                  <a:pt x="47827" y="307858"/>
                </a:lnTo>
                <a:lnTo>
                  <a:pt x="34797" y="301083"/>
                </a:lnTo>
                <a:lnTo>
                  <a:pt x="26054" y="291000"/>
                </a:lnTo>
                <a:lnTo>
                  <a:pt x="22859" y="278599"/>
                </a:lnTo>
                <a:lnTo>
                  <a:pt x="26054" y="266204"/>
                </a:lnTo>
                <a:lnTo>
                  <a:pt x="34797" y="256120"/>
                </a:lnTo>
                <a:lnTo>
                  <a:pt x="47827" y="249342"/>
                </a:lnTo>
                <a:lnTo>
                  <a:pt x="63880" y="246862"/>
                </a:lnTo>
                <a:lnTo>
                  <a:pt x="403859" y="246862"/>
                </a:lnTo>
                <a:lnTo>
                  <a:pt x="403859" y="209829"/>
                </a:lnTo>
                <a:lnTo>
                  <a:pt x="38734" y="209829"/>
                </a:lnTo>
                <a:lnTo>
                  <a:pt x="29450" y="208314"/>
                </a:lnTo>
                <a:lnTo>
                  <a:pt x="22272" y="204320"/>
                </a:lnTo>
                <a:lnTo>
                  <a:pt x="17643" y="198674"/>
                </a:lnTo>
                <a:lnTo>
                  <a:pt x="16001" y="192201"/>
                </a:lnTo>
                <a:lnTo>
                  <a:pt x="16001" y="67005"/>
                </a:lnTo>
                <a:lnTo>
                  <a:pt x="17643" y="60532"/>
                </a:lnTo>
                <a:lnTo>
                  <a:pt x="22272" y="54886"/>
                </a:lnTo>
                <a:lnTo>
                  <a:pt x="29450" y="50892"/>
                </a:lnTo>
                <a:lnTo>
                  <a:pt x="38734" y="49377"/>
                </a:lnTo>
                <a:lnTo>
                  <a:pt x="403859" y="49377"/>
                </a:lnTo>
                <a:lnTo>
                  <a:pt x="403859" y="40551"/>
                </a:lnTo>
                <a:lnTo>
                  <a:pt x="111759" y="40551"/>
                </a:lnTo>
                <a:lnTo>
                  <a:pt x="102615" y="33502"/>
                </a:lnTo>
                <a:lnTo>
                  <a:pt x="102615" y="26454"/>
                </a:lnTo>
                <a:lnTo>
                  <a:pt x="104223" y="20249"/>
                </a:lnTo>
                <a:lnTo>
                  <a:pt x="108616" y="15206"/>
                </a:lnTo>
                <a:lnTo>
                  <a:pt x="115153" y="11818"/>
                </a:lnTo>
                <a:lnTo>
                  <a:pt x="123189" y="10579"/>
                </a:lnTo>
                <a:lnTo>
                  <a:pt x="394874" y="10579"/>
                </a:lnTo>
                <a:lnTo>
                  <a:pt x="393017" y="8375"/>
                </a:lnTo>
                <a:lnTo>
                  <a:pt x="380767" y="2204"/>
                </a:lnTo>
                <a:lnTo>
                  <a:pt x="365125" y="0"/>
                </a:lnTo>
                <a:close/>
              </a:path>
              <a:path w="403859" h="426720">
                <a:moveTo>
                  <a:pt x="339978" y="246862"/>
                </a:moveTo>
                <a:lnTo>
                  <a:pt x="63880" y="246862"/>
                </a:lnTo>
                <a:lnTo>
                  <a:pt x="79934" y="249342"/>
                </a:lnTo>
                <a:lnTo>
                  <a:pt x="92964" y="256120"/>
                </a:lnTo>
                <a:lnTo>
                  <a:pt x="101707" y="266204"/>
                </a:lnTo>
                <a:lnTo>
                  <a:pt x="104901" y="278599"/>
                </a:lnTo>
                <a:lnTo>
                  <a:pt x="101707" y="291000"/>
                </a:lnTo>
                <a:lnTo>
                  <a:pt x="92964" y="301083"/>
                </a:lnTo>
                <a:lnTo>
                  <a:pt x="79934" y="307858"/>
                </a:lnTo>
                <a:lnTo>
                  <a:pt x="63880" y="310337"/>
                </a:lnTo>
                <a:lnTo>
                  <a:pt x="339978" y="310337"/>
                </a:lnTo>
                <a:lnTo>
                  <a:pt x="323568" y="307858"/>
                </a:lnTo>
                <a:lnTo>
                  <a:pt x="309752" y="301083"/>
                </a:lnTo>
                <a:lnTo>
                  <a:pt x="300224" y="291000"/>
                </a:lnTo>
                <a:lnTo>
                  <a:pt x="296672" y="278599"/>
                </a:lnTo>
                <a:lnTo>
                  <a:pt x="300224" y="266204"/>
                </a:lnTo>
                <a:lnTo>
                  <a:pt x="309752" y="256120"/>
                </a:lnTo>
                <a:lnTo>
                  <a:pt x="323568" y="249342"/>
                </a:lnTo>
                <a:lnTo>
                  <a:pt x="339978" y="246862"/>
                </a:lnTo>
                <a:close/>
              </a:path>
              <a:path w="403859" h="426720">
                <a:moveTo>
                  <a:pt x="403859" y="246862"/>
                </a:moveTo>
                <a:lnTo>
                  <a:pt x="339978" y="246862"/>
                </a:lnTo>
                <a:lnTo>
                  <a:pt x="356032" y="249342"/>
                </a:lnTo>
                <a:lnTo>
                  <a:pt x="369062" y="256120"/>
                </a:lnTo>
                <a:lnTo>
                  <a:pt x="377805" y="266204"/>
                </a:lnTo>
                <a:lnTo>
                  <a:pt x="381000" y="278599"/>
                </a:lnTo>
                <a:lnTo>
                  <a:pt x="377805" y="291000"/>
                </a:lnTo>
                <a:lnTo>
                  <a:pt x="369062" y="301083"/>
                </a:lnTo>
                <a:lnTo>
                  <a:pt x="356032" y="307858"/>
                </a:lnTo>
                <a:lnTo>
                  <a:pt x="339978" y="310337"/>
                </a:lnTo>
                <a:lnTo>
                  <a:pt x="403859" y="310337"/>
                </a:lnTo>
                <a:lnTo>
                  <a:pt x="403859" y="246862"/>
                </a:lnTo>
                <a:close/>
              </a:path>
              <a:path w="403859" h="426720">
                <a:moveTo>
                  <a:pt x="141477" y="156933"/>
                </a:moveTo>
                <a:lnTo>
                  <a:pt x="63880" y="156933"/>
                </a:lnTo>
                <a:lnTo>
                  <a:pt x="54165" y="158476"/>
                </a:lnTo>
                <a:lnTo>
                  <a:pt x="46164" y="162663"/>
                </a:lnTo>
                <a:lnTo>
                  <a:pt x="40735" y="168833"/>
                </a:lnTo>
                <a:lnTo>
                  <a:pt x="38734" y="176326"/>
                </a:lnTo>
                <a:lnTo>
                  <a:pt x="38734" y="209829"/>
                </a:lnTo>
                <a:lnTo>
                  <a:pt x="63880" y="209829"/>
                </a:lnTo>
                <a:lnTo>
                  <a:pt x="63880" y="192201"/>
                </a:lnTo>
                <a:lnTo>
                  <a:pt x="168782" y="192201"/>
                </a:lnTo>
                <a:lnTo>
                  <a:pt x="168782" y="176326"/>
                </a:lnTo>
                <a:lnTo>
                  <a:pt x="165534" y="168833"/>
                </a:lnTo>
                <a:lnTo>
                  <a:pt x="159464" y="162663"/>
                </a:lnTo>
                <a:lnTo>
                  <a:pt x="151227" y="158476"/>
                </a:lnTo>
                <a:lnTo>
                  <a:pt x="141477" y="156933"/>
                </a:lnTo>
                <a:close/>
              </a:path>
              <a:path w="403859" h="426720">
                <a:moveTo>
                  <a:pt x="136905" y="192201"/>
                </a:moveTo>
                <a:lnTo>
                  <a:pt x="68452" y="192201"/>
                </a:lnTo>
                <a:lnTo>
                  <a:pt x="68452" y="209829"/>
                </a:lnTo>
                <a:lnTo>
                  <a:pt x="136905" y="209829"/>
                </a:lnTo>
                <a:lnTo>
                  <a:pt x="136905" y="192201"/>
                </a:lnTo>
                <a:close/>
              </a:path>
              <a:path w="403859" h="426720">
                <a:moveTo>
                  <a:pt x="168782" y="192201"/>
                </a:moveTo>
                <a:lnTo>
                  <a:pt x="141477" y="192201"/>
                </a:lnTo>
                <a:lnTo>
                  <a:pt x="141477" y="209829"/>
                </a:lnTo>
                <a:lnTo>
                  <a:pt x="168782" y="209829"/>
                </a:lnTo>
                <a:lnTo>
                  <a:pt x="168782" y="192201"/>
                </a:lnTo>
                <a:close/>
              </a:path>
              <a:path w="403859" h="426720">
                <a:moveTo>
                  <a:pt x="212216" y="49377"/>
                </a:moveTo>
                <a:lnTo>
                  <a:pt x="191642" y="49377"/>
                </a:lnTo>
                <a:lnTo>
                  <a:pt x="191642" y="209829"/>
                </a:lnTo>
                <a:lnTo>
                  <a:pt x="212216" y="209829"/>
                </a:lnTo>
                <a:lnTo>
                  <a:pt x="212216" y="49377"/>
                </a:lnTo>
                <a:close/>
              </a:path>
              <a:path w="403859" h="426720">
                <a:moveTo>
                  <a:pt x="403859" y="49377"/>
                </a:moveTo>
                <a:lnTo>
                  <a:pt x="365125" y="49377"/>
                </a:lnTo>
                <a:lnTo>
                  <a:pt x="374409" y="50892"/>
                </a:lnTo>
                <a:lnTo>
                  <a:pt x="381587" y="54886"/>
                </a:lnTo>
                <a:lnTo>
                  <a:pt x="386216" y="60532"/>
                </a:lnTo>
                <a:lnTo>
                  <a:pt x="387857" y="67005"/>
                </a:lnTo>
                <a:lnTo>
                  <a:pt x="387857" y="192201"/>
                </a:lnTo>
                <a:lnTo>
                  <a:pt x="386216" y="198674"/>
                </a:lnTo>
                <a:lnTo>
                  <a:pt x="381587" y="204320"/>
                </a:lnTo>
                <a:lnTo>
                  <a:pt x="374409" y="208314"/>
                </a:lnTo>
                <a:lnTo>
                  <a:pt x="365125" y="209829"/>
                </a:lnTo>
                <a:lnTo>
                  <a:pt x="403859" y="209829"/>
                </a:lnTo>
                <a:lnTo>
                  <a:pt x="403859" y="49377"/>
                </a:lnTo>
                <a:close/>
              </a:path>
              <a:path w="403859" h="426720">
                <a:moveTo>
                  <a:pt x="102615" y="107556"/>
                </a:moveTo>
                <a:lnTo>
                  <a:pt x="91295" y="109402"/>
                </a:lnTo>
                <a:lnTo>
                  <a:pt x="81867" y="114388"/>
                </a:lnTo>
                <a:lnTo>
                  <a:pt x="75416" y="121690"/>
                </a:lnTo>
                <a:lnTo>
                  <a:pt x="73025" y="130479"/>
                </a:lnTo>
                <a:lnTo>
                  <a:pt x="75416" y="139269"/>
                </a:lnTo>
                <a:lnTo>
                  <a:pt x="81867" y="146570"/>
                </a:lnTo>
                <a:lnTo>
                  <a:pt x="91295" y="151557"/>
                </a:lnTo>
                <a:lnTo>
                  <a:pt x="102615" y="153403"/>
                </a:lnTo>
                <a:lnTo>
                  <a:pt x="114010" y="151557"/>
                </a:lnTo>
                <a:lnTo>
                  <a:pt x="123475" y="146570"/>
                </a:lnTo>
                <a:lnTo>
                  <a:pt x="129940" y="139269"/>
                </a:lnTo>
                <a:lnTo>
                  <a:pt x="132333" y="130479"/>
                </a:lnTo>
                <a:lnTo>
                  <a:pt x="129940" y="121690"/>
                </a:lnTo>
                <a:lnTo>
                  <a:pt x="123475" y="114388"/>
                </a:lnTo>
                <a:lnTo>
                  <a:pt x="114010" y="109402"/>
                </a:lnTo>
                <a:lnTo>
                  <a:pt x="102615" y="107556"/>
                </a:lnTo>
                <a:close/>
              </a:path>
              <a:path w="403859" h="426720">
                <a:moveTo>
                  <a:pt x="394874" y="10579"/>
                </a:moveTo>
                <a:lnTo>
                  <a:pt x="280670" y="10579"/>
                </a:lnTo>
                <a:lnTo>
                  <a:pt x="288706" y="11818"/>
                </a:lnTo>
                <a:lnTo>
                  <a:pt x="295243" y="15206"/>
                </a:lnTo>
                <a:lnTo>
                  <a:pt x="299636" y="20249"/>
                </a:lnTo>
                <a:lnTo>
                  <a:pt x="301243" y="26454"/>
                </a:lnTo>
                <a:lnTo>
                  <a:pt x="301243" y="33502"/>
                </a:lnTo>
                <a:lnTo>
                  <a:pt x="292100" y="40551"/>
                </a:lnTo>
                <a:lnTo>
                  <a:pt x="403859" y="40551"/>
                </a:lnTo>
                <a:lnTo>
                  <a:pt x="403859" y="29972"/>
                </a:lnTo>
                <a:lnTo>
                  <a:pt x="401004" y="17852"/>
                </a:lnTo>
                <a:lnTo>
                  <a:pt x="394874" y="10579"/>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srgbClr val="303434"/>
              </a:solidFill>
              <a:effectLst/>
              <a:uLnTx/>
              <a:uFillTx/>
              <a:latin typeface="Arial"/>
              <a:ea typeface="+mn-ea"/>
              <a:cs typeface="+mn-cs"/>
            </a:endParaRPr>
          </a:p>
        </p:txBody>
      </p:sp>
      <p:sp>
        <p:nvSpPr>
          <p:cNvPr id="17" name="object 33"/>
          <p:cNvSpPr/>
          <p:nvPr/>
        </p:nvSpPr>
        <p:spPr>
          <a:xfrm>
            <a:off x="7627057" y="5114958"/>
            <a:ext cx="986714" cy="553514"/>
          </a:xfrm>
          <a:custGeom>
            <a:avLst/>
            <a:gdLst/>
            <a:ahLst/>
            <a:cxnLst/>
            <a:rect l="l" t="t" r="r" b="b"/>
            <a:pathLst>
              <a:path w="948054" h="306704">
                <a:moveTo>
                  <a:pt x="765682" y="199617"/>
                </a:moveTo>
                <a:lnTo>
                  <a:pt x="133730" y="199617"/>
                </a:lnTo>
                <a:lnTo>
                  <a:pt x="170223" y="206639"/>
                </a:lnTo>
                <a:lnTo>
                  <a:pt x="199739" y="225628"/>
                </a:lnTo>
                <a:lnTo>
                  <a:pt x="219491" y="253468"/>
                </a:lnTo>
                <a:lnTo>
                  <a:pt x="226694" y="287043"/>
                </a:lnTo>
                <a:lnTo>
                  <a:pt x="226652" y="301130"/>
                </a:lnTo>
                <a:lnTo>
                  <a:pt x="224789" y="306284"/>
                </a:lnTo>
                <a:lnTo>
                  <a:pt x="674496" y="306284"/>
                </a:lnTo>
                <a:lnTo>
                  <a:pt x="674496" y="301013"/>
                </a:lnTo>
                <a:lnTo>
                  <a:pt x="672591" y="294066"/>
                </a:lnTo>
                <a:lnTo>
                  <a:pt x="672591" y="287043"/>
                </a:lnTo>
                <a:lnTo>
                  <a:pt x="680083" y="253468"/>
                </a:lnTo>
                <a:lnTo>
                  <a:pt x="700325" y="225628"/>
                </a:lnTo>
                <a:lnTo>
                  <a:pt x="729974" y="206639"/>
                </a:lnTo>
                <a:lnTo>
                  <a:pt x="765682" y="199617"/>
                </a:lnTo>
                <a:close/>
              </a:path>
              <a:path w="948054" h="306704">
                <a:moveTo>
                  <a:pt x="943516" y="199617"/>
                </a:moveTo>
                <a:lnTo>
                  <a:pt x="765682" y="199617"/>
                </a:lnTo>
                <a:lnTo>
                  <a:pt x="802102" y="206639"/>
                </a:lnTo>
                <a:lnTo>
                  <a:pt x="831580" y="225628"/>
                </a:lnTo>
                <a:lnTo>
                  <a:pt x="851318" y="253468"/>
                </a:lnTo>
                <a:lnTo>
                  <a:pt x="858519" y="287043"/>
                </a:lnTo>
                <a:lnTo>
                  <a:pt x="858477" y="301130"/>
                </a:lnTo>
                <a:lnTo>
                  <a:pt x="856614" y="306284"/>
                </a:lnTo>
                <a:lnTo>
                  <a:pt x="897635" y="306284"/>
                </a:lnTo>
                <a:lnTo>
                  <a:pt x="935944" y="301130"/>
                </a:lnTo>
                <a:lnTo>
                  <a:pt x="947674" y="283551"/>
                </a:lnTo>
                <a:lnTo>
                  <a:pt x="943990" y="283551"/>
                </a:lnTo>
                <a:lnTo>
                  <a:pt x="943990" y="234605"/>
                </a:lnTo>
                <a:lnTo>
                  <a:pt x="946090" y="228456"/>
                </a:lnTo>
                <a:lnTo>
                  <a:pt x="947737" y="213399"/>
                </a:lnTo>
                <a:lnTo>
                  <a:pt x="943516" y="199617"/>
                </a:lnTo>
                <a:close/>
              </a:path>
              <a:path w="948054" h="306704">
                <a:moveTo>
                  <a:pt x="371921" y="0"/>
                </a:moveTo>
                <a:lnTo>
                  <a:pt x="290083" y="1611"/>
                </a:lnTo>
                <a:lnTo>
                  <a:pt x="196078" y="9128"/>
                </a:lnTo>
                <a:lnTo>
                  <a:pt x="124587" y="26503"/>
                </a:lnTo>
                <a:lnTo>
                  <a:pt x="38988" y="122667"/>
                </a:lnTo>
                <a:lnTo>
                  <a:pt x="36226" y="123650"/>
                </a:lnTo>
                <a:lnTo>
                  <a:pt x="13080" y="154163"/>
                </a:lnTo>
                <a:lnTo>
                  <a:pt x="1293" y="201382"/>
                </a:lnTo>
                <a:lnTo>
                  <a:pt x="0" y="224128"/>
                </a:lnTo>
                <a:lnTo>
                  <a:pt x="121" y="232704"/>
                </a:lnTo>
                <a:lnTo>
                  <a:pt x="3730" y="252096"/>
                </a:lnTo>
                <a:lnTo>
                  <a:pt x="15698" y="272798"/>
                </a:lnTo>
                <a:lnTo>
                  <a:pt x="40893" y="285303"/>
                </a:lnTo>
                <a:lnTo>
                  <a:pt x="49095" y="252000"/>
                </a:lnTo>
                <a:lnTo>
                  <a:pt x="69167" y="224758"/>
                </a:lnTo>
                <a:lnTo>
                  <a:pt x="98311" y="206367"/>
                </a:lnTo>
                <a:lnTo>
                  <a:pt x="133730" y="199617"/>
                </a:lnTo>
                <a:lnTo>
                  <a:pt x="943516" y="199617"/>
                </a:lnTo>
                <a:lnTo>
                  <a:pt x="941955" y="194518"/>
                </a:lnTo>
                <a:lnTo>
                  <a:pt x="921765" y="176896"/>
                </a:lnTo>
                <a:lnTo>
                  <a:pt x="883427" y="162316"/>
                </a:lnTo>
                <a:lnTo>
                  <a:pt x="831278" y="147934"/>
                </a:lnTo>
                <a:lnTo>
                  <a:pt x="770461" y="131866"/>
                </a:lnTo>
                <a:lnTo>
                  <a:pt x="706119" y="112228"/>
                </a:lnTo>
                <a:lnTo>
                  <a:pt x="666350" y="89091"/>
                </a:lnTo>
                <a:lnTo>
                  <a:pt x="626249" y="67777"/>
                </a:lnTo>
                <a:lnTo>
                  <a:pt x="577005" y="44698"/>
                </a:lnTo>
                <a:lnTo>
                  <a:pt x="521866" y="23400"/>
                </a:lnTo>
                <a:lnTo>
                  <a:pt x="464083" y="7432"/>
                </a:lnTo>
                <a:lnTo>
                  <a:pt x="406907" y="341"/>
                </a:lnTo>
                <a:lnTo>
                  <a:pt x="371921"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03434"/>
              </a:solidFill>
              <a:effectLst/>
              <a:uLnTx/>
              <a:uFillTx/>
              <a:latin typeface="Arial"/>
              <a:ea typeface="+mn-ea"/>
              <a:cs typeface="+mn-cs"/>
            </a:endParaRPr>
          </a:p>
        </p:txBody>
      </p:sp>
      <p:sp>
        <p:nvSpPr>
          <p:cNvPr id="18" name="object 90"/>
          <p:cNvSpPr/>
          <p:nvPr/>
        </p:nvSpPr>
        <p:spPr>
          <a:xfrm>
            <a:off x="11269522" y="5346630"/>
            <a:ext cx="788394" cy="376283"/>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03434"/>
              </a:solidFill>
              <a:effectLst/>
              <a:uLnTx/>
              <a:uFillTx/>
              <a:latin typeface="Arial"/>
              <a:ea typeface="+mn-ea"/>
              <a:cs typeface="+mn-cs"/>
            </a:endParaRPr>
          </a:p>
        </p:txBody>
      </p:sp>
    </p:spTree>
    <p:extLst>
      <p:ext uri="{BB962C8B-B14F-4D97-AF65-F5344CB8AC3E}">
        <p14:creationId xmlns:p14="http://schemas.microsoft.com/office/powerpoint/2010/main" val="87204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ti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 y="4762"/>
            <a:ext cx="12240683" cy="6885384"/>
          </a:xfrm>
          <a:prstGeom prst="rect">
            <a:avLst/>
          </a:prstGeom>
        </p:spPr>
      </p:pic>
      <p:sp>
        <p:nvSpPr>
          <p:cNvPr id="3" name="TextBox 3"/>
          <p:cNvSpPr txBox="1"/>
          <p:nvPr/>
        </p:nvSpPr>
        <p:spPr>
          <a:xfrm>
            <a:off x="943196" y="4838700"/>
            <a:ext cx="6131609" cy="2019300"/>
          </a:xfrm>
          <a:prstGeom prst="rect">
            <a:avLst/>
          </a:prstGeom>
          <a:noFill/>
          <a:ln>
            <a:noFill/>
          </a:ln>
        </p:spPr>
        <p:txBody>
          <a:bodyPr wrap="square" lIns="0" tIns="0" rIns="0" bIns="0" anchor="ctr"/>
          <a:lstStyle/>
          <a:p>
            <a:pPr marL="0" marR="0" lvl="0" indent="0" algn="l" defTabSz="914400" rtl="0" eaLnBrk="1" fontAlgn="auto" latinLnBrk="0" hangingPunct="1">
              <a:lnSpc>
                <a:spcPts val="4000"/>
              </a:lnSpc>
              <a:spcBef>
                <a:spcPts val="0"/>
              </a:spcBef>
              <a:spcAft>
                <a:spcPts val="0"/>
              </a:spcAft>
              <a:buClrTx/>
              <a:buSzTx/>
              <a:buFontTx/>
              <a:buNone/>
              <a:tabLst/>
              <a:defRPr lang="en-US"/>
            </a:pPr>
            <a:r>
              <a:rPr kumimoji="0" lang="en-US" sz="4000" b="1" i="0" u="none" strike="noStrike" kern="1200" cap="none" spc="0" normalizeH="0" baseline="0" noProof="0" dirty="0">
                <a:ln>
                  <a:noFill/>
                </a:ln>
                <a:solidFill>
                  <a:srgbClr val="FFFFFF"/>
                </a:solidFill>
                <a:effectLst/>
                <a:uLnTx/>
                <a:uFillTx/>
                <a:latin typeface="Gotham Bold" charset="77"/>
                <a:ea typeface="Gotham Bold" charset="77"/>
                <a:cs typeface="Gotham Bold" charset="77"/>
              </a:rPr>
              <a:t>Innovation for  </a:t>
            </a:r>
          </a:p>
          <a:p>
            <a:pPr marL="0" marR="0" lvl="0" indent="0" algn="l" defTabSz="914400" rtl="0" eaLnBrk="1" fontAlgn="auto" latinLnBrk="0" hangingPunct="1">
              <a:lnSpc>
                <a:spcPts val="4000"/>
              </a:lnSpc>
              <a:spcBef>
                <a:spcPts val="0"/>
              </a:spcBef>
              <a:spcAft>
                <a:spcPts val="0"/>
              </a:spcAft>
              <a:buClrTx/>
              <a:buSzTx/>
              <a:buFontTx/>
              <a:buNone/>
              <a:tabLst/>
              <a:defRPr lang="en-US"/>
            </a:pPr>
            <a:r>
              <a:rPr kumimoji="0" lang="en-US" sz="4000" b="1" i="0" u="none" strike="noStrike" kern="1200" cap="none" spc="0" normalizeH="0" baseline="0" noProof="0" dirty="0">
                <a:ln>
                  <a:noFill/>
                </a:ln>
                <a:solidFill>
                  <a:srgbClr val="FFFFFF"/>
                </a:solidFill>
                <a:effectLst/>
                <a:uLnTx/>
                <a:uFillTx/>
                <a:latin typeface="Gotham Bold" charset="77"/>
                <a:ea typeface="Gotham Bold" charset="77"/>
                <a:cs typeface="Gotham Bold" charset="77"/>
              </a:rPr>
              <a:t>tomorrow’s journey.</a:t>
            </a:r>
          </a:p>
        </p:txBody>
      </p:sp>
      <p:sp>
        <p:nvSpPr>
          <p:cNvPr id="2" name="Rectangle 1"/>
          <p:cNvSpPr/>
          <p:nvPr/>
        </p:nvSpPr>
        <p:spPr>
          <a:xfrm>
            <a:off x="8486776" y="5286375"/>
            <a:ext cx="334327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J.Tzanidaki@mail.ertico.com</a:t>
            </a:r>
          </a:p>
        </p:txBody>
      </p:sp>
    </p:spTree>
    <p:extLst>
      <p:ext uri="{BB962C8B-B14F-4D97-AF65-F5344CB8AC3E}">
        <p14:creationId xmlns:p14="http://schemas.microsoft.com/office/powerpoint/2010/main" val="1164368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Serviceproviders </a:t>
            </a:r>
            <a:r>
              <a:rPr lang="nl-NL" dirty="0" err="1"/>
              <a:t>perspective</a:t>
            </a:r>
            <a:endParaRPr lang="nl-NL" dirty="0"/>
          </a:p>
        </p:txBody>
      </p:sp>
      <p:sp>
        <p:nvSpPr>
          <p:cNvPr id="3" name="Tijdelijke aanduiding voor inhoud 2"/>
          <p:cNvSpPr>
            <a:spLocks noGrp="1"/>
          </p:cNvSpPr>
          <p:nvPr>
            <p:ph idx="1"/>
          </p:nvPr>
        </p:nvSpPr>
        <p:spPr/>
        <p:txBody>
          <a:bodyPr/>
          <a:lstStyle/>
          <a:p>
            <a:r>
              <a:rPr lang="nl-NL" dirty="0"/>
              <a:t>Stephanie Leonard, TomTom</a:t>
            </a:r>
          </a:p>
        </p:txBody>
      </p:sp>
      <p:pic>
        <p:nvPicPr>
          <p:cNvPr id="4" name="Afbeelding 3"/>
          <p:cNvPicPr>
            <a:picLocks noChangeAspect="1"/>
          </p:cNvPicPr>
          <p:nvPr/>
        </p:nvPicPr>
        <p:blipFill>
          <a:blip r:embed="rId2"/>
          <a:stretch>
            <a:fillRect/>
          </a:stretch>
        </p:blipFill>
        <p:spPr>
          <a:xfrm>
            <a:off x="6955812" y="1576845"/>
            <a:ext cx="4600118" cy="4600118"/>
          </a:xfrm>
          <a:prstGeom prst="rect">
            <a:avLst/>
          </a:prstGeom>
        </p:spPr>
      </p:pic>
    </p:spTree>
    <p:extLst>
      <p:ext uri="{BB962C8B-B14F-4D97-AF65-F5344CB8AC3E}">
        <p14:creationId xmlns:p14="http://schemas.microsoft.com/office/powerpoint/2010/main" val="4006556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Wrap</a:t>
            </a:r>
            <a:r>
              <a:rPr lang="nl-NL" dirty="0"/>
              <a:t> up </a:t>
            </a:r>
            <a:r>
              <a:rPr lang="nl-NL" dirty="0" err="1"/>
              <a:t>and</a:t>
            </a:r>
            <a:r>
              <a:rPr lang="nl-NL" dirty="0"/>
              <a:t> follow up</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1747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Follow up </a:t>
            </a:r>
            <a:r>
              <a:rPr lang="nl-NL" dirty="0" err="1"/>
              <a:t>for</a:t>
            </a:r>
            <a:r>
              <a:rPr lang="nl-NL" dirty="0"/>
              <a:t> </a:t>
            </a:r>
            <a:r>
              <a:rPr lang="nl-NL" dirty="0" err="1"/>
              <a:t>now</a:t>
            </a:r>
            <a:endParaRPr lang="nl-NL" dirty="0"/>
          </a:p>
        </p:txBody>
      </p:sp>
      <p:sp>
        <p:nvSpPr>
          <p:cNvPr id="3" name="Tijdelijke aanduiding voor inhoud 2"/>
          <p:cNvSpPr>
            <a:spLocks noGrp="1"/>
          </p:cNvSpPr>
          <p:nvPr>
            <p:ph idx="1"/>
          </p:nvPr>
        </p:nvSpPr>
        <p:spPr>
          <a:xfrm>
            <a:off x="838200" y="1690688"/>
            <a:ext cx="10515600" cy="4351338"/>
          </a:xfrm>
        </p:spPr>
        <p:txBody>
          <a:bodyPr>
            <a:normAutofit lnSpcReduction="10000"/>
          </a:bodyPr>
          <a:lstStyle/>
          <a:p>
            <a:r>
              <a:rPr lang="nl-NL" sz="2800" dirty="0"/>
              <a:t>TM2.0 meeting on </a:t>
            </a:r>
            <a:r>
              <a:rPr lang="nl-NL" sz="2800" dirty="0" err="1"/>
              <a:t>February</a:t>
            </a:r>
            <a:r>
              <a:rPr lang="nl-NL" sz="2800" dirty="0"/>
              <a:t> 22</a:t>
            </a:r>
            <a:r>
              <a:rPr lang="nl-NL" sz="2800" baseline="30000" dirty="0"/>
              <a:t>nd</a:t>
            </a:r>
            <a:br>
              <a:rPr lang="nl-NL" sz="2800" baseline="30000" dirty="0"/>
            </a:br>
            <a:br>
              <a:rPr lang="nl-NL" sz="2800" dirty="0"/>
            </a:br>
            <a:r>
              <a:rPr lang="nl-NL" sz="2400" i="1" dirty="0"/>
              <a:t>Goal is </a:t>
            </a:r>
            <a:r>
              <a:rPr lang="nl-NL" sz="2400" i="1" dirty="0" err="1"/>
              <a:t>to</a:t>
            </a:r>
            <a:r>
              <a:rPr lang="nl-NL" sz="2400" i="1" dirty="0"/>
              <a:t> order </a:t>
            </a:r>
            <a:r>
              <a:rPr lang="nl-NL" sz="2400" i="1" dirty="0" err="1"/>
              <a:t>the</a:t>
            </a:r>
            <a:r>
              <a:rPr lang="nl-NL" sz="2400" i="1" dirty="0"/>
              <a:t> use cases on </a:t>
            </a:r>
            <a:r>
              <a:rPr lang="nl-NL" sz="2400" i="1" dirty="0" err="1"/>
              <a:t>needed</a:t>
            </a:r>
            <a:r>
              <a:rPr lang="nl-NL" sz="2400" i="1" dirty="0"/>
              <a:t> level of public-private cooperation </a:t>
            </a:r>
            <a:r>
              <a:rPr lang="nl-NL" sz="2400" i="1" dirty="0" err="1"/>
              <a:t>so</a:t>
            </a:r>
            <a:r>
              <a:rPr lang="nl-NL" sz="2400" i="1" dirty="0"/>
              <a:t> we </a:t>
            </a:r>
            <a:r>
              <a:rPr lang="nl-NL" sz="2400" i="1" dirty="0" err="1"/>
              <a:t>can</a:t>
            </a:r>
            <a:r>
              <a:rPr lang="nl-NL" sz="2400" i="1" dirty="0"/>
              <a:t> </a:t>
            </a:r>
            <a:r>
              <a:rPr lang="nl-NL" sz="2400" i="1" dirty="0" err="1"/>
              <a:t>come</a:t>
            </a:r>
            <a:r>
              <a:rPr lang="nl-NL" sz="2400" i="1" dirty="0"/>
              <a:t> </a:t>
            </a:r>
            <a:r>
              <a:rPr lang="nl-NL" sz="2400" i="1" dirty="0" err="1"/>
              <a:t>to</a:t>
            </a:r>
            <a:r>
              <a:rPr lang="nl-NL" sz="2400" i="1" dirty="0"/>
              <a:t> a </a:t>
            </a:r>
            <a:r>
              <a:rPr lang="nl-NL" sz="2400" i="1" dirty="0" err="1"/>
              <a:t>roadmap</a:t>
            </a:r>
            <a:r>
              <a:rPr lang="nl-NL" sz="2400" i="1" dirty="0"/>
              <a:t>.</a:t>
            </a:r>
            <a:br>
              <a:rPr lang="nl-NL" sz="2400" i="1" dirty="0"/>
            </a:br>
            <a:endParaRPr lang="nl-NL" sz="2400" i="1" dirty="0"/>
          </a:p>
          <a:p>
            <a:r>
              <a:rPr lang="nl-NL" sz="2800" dirty="0" err="1"/>
              <a:t>Fysical</a:t>
            </a:r>
            <a:r>
              <a:rPr lang="nl-NL" sz="2800" dirty="0"/>
              <a:t> meeting in Berlin </a:t>
            </a:r>
            <a:r>
              <a:rPr lang="nl-NL" sz="2800" dirty="0" err="1"/>
              <a:t>hosted</a:t>
            </a:r>
            <a:r>
              <a:rPr lang="nl-NL" sz="2800" dirty="0"/>
              <a:t> </a:t>
            </a:r>
            <a:r>
              <a:rPr lang="nl-NL" sz="2800" dirty="0" err="1"/>
              <a:t>by</a:t>
            </a:r>
            <a:r>
              <a:rPr lang="nl-NL" sz="2800" dirty="0"/>
              <a:t> TomTom end of April</a:t>
            </a:r>
            <a:br>
              <a:rPr lang="nl-NL" sz="2800" dirty="0"/>
            </a:br>
            <a:br>
              <a:rPr lang="nl-NL" sz="2400" dirty="0"/>
            </a:br>
            <a:r>
              <a:rPr lang="nl-NL" sz="2400" i="1" dirty="0"/>
              <a:t>Goal is </a:t>
            </a:r>
            <a:r>
              <a:rPr lang="nl-NL" sz="2400" i="1" dirty="0" err="1"/>
              <a:t>to</a:t>
            </a:r>
            <a:r>
              <a:rPr lang="nl-NL" sz="2400" i="1" dirty="0"/>
              <a:t> </a:t>
            </a:r>
            <a:r>
              <a:rPr lang="nl-NL" sz="2400" i="1" dirty="0" err="1"/>
              <a:t>align</a:t>
            </a:r>
            <a:r>
              <a:rPr lang="nl-NL" sz="2400" i="1" dirty="0"/>
              <a:t> on </a:t>
            </a:r>
            <a:r>
              <a:rPr lang="nl-NL" sz="2400" i="1" dirty="0" err="1"/>
              <a:t>how</a:t>
            </a:r>
            <a:r>
              <a:rPr lang="nl-NL" sz="2400" i="1" dirty="0"/>
              <a:t> we </a:t>
            </a:r>
            <a:r>
              <a:rPr lang="nl-NL" sz="2400" i="1" dirty="0" err="1"/>
              <a:t>can</a:t>
            </a:r>
            <a:r>
              <a:rPr lang="nl-NL" sz="2400" i="1" dirty="0"/>
              <a:t> get </a:t>
            </a:r>
            <a:r>
              <a:rPr lang="nl-NL" sz="2400" i="1" dirty="0" err="1"/>
              <a:t>the</a:t>
            </a:r>
            <a:r>
              <a:rPr lang="nl-NL" sz="2400" i="1" dirty="0"/>
              <a:t> use cases </a:t>
            </a:r>
            <a:r>
              <a:rPr lang="nl-NL" sz="2400" i="1" dirty="0" err="1"/>
              <a:t>working</a:t>
            </a:r>
            <a:r>
              <a:rPr lang="nl-NL" sz="2400" i="1" dirty="0"/>
              <a:t>.</a:t>
            </a:r>
            <a:br>
              <a:rPr lang="nl-NL" sz="2400" i="1" dirty="0"/>
            </a:br>
            <a:endParaRPr lang="nl-NL" sz="2400" dirty="0"/>
          </a:p>
          <a:p>
            <a:pPr marL="0" indent="0">
              <a:buNone/>
            </a:pPr>
            <a:r>
              <a:rPr lang="nl-NL" sz="2400" dirty="0">
                <a:solidFill>
                  <a:srgbClr val="FF0000"/>
                </a:solidFill>
              </a:rPr>
              <a:t>Do </a:t>
            </a:r>
            <a:r>
              <a:rPr lang="nl-NL" sz="2400" dirty="0" err="1">
                <a:solidFill>
                  <a:srgbClr val="FF0000"/>
                </a:solidFill>
              </a:rPr>
              <a:t>you</a:t>
            </a:r>
            <a:r>
              <a:rPr lang="nl-NL" sz="2400" dirty="0">
                <a:solidFill>
                  <a:srgbClr val="FF0000"/>
                </a:solidFill>
              </a:rPr>
              <a:t> want </a:t>
            </a:r>
            <a:r>
              <a:rPr lang="nl-NL" sz="2400" dirty="0" err="1">
                <a:solidFill>
                  <a:srgbClr val="FF0000"/>
                </a:solidFill>
              </a:rPr>
              <a:t>to</a:t>
            </a:r>
            <a:r>
              <a:rPr lang="nl-NL" sz="2400" dirty="0">
                <a:solidFill>
                  <a:srgbClr val="FF0000"/>
                </a:solidFill>
              </a:rPr>
              <a:t> </a:t>
            </a:r>
            <a:r>
              <a:rPr lang="nl-NL" sz="2400" dirty="0" err="1">
                <a:solidFill>
                  <a:srgbClr val="FF0000"/>
                </a:solidFill>
              </a:rPr>
              <a:t>stay</a:t>
            </a:r>
            <a:r>
              <a:rPr lang="nl-NL" sz="2400" dirty="0">
                <a:solidFill>
                  <a:srgbClr val="FF0000"/>
                </a:solidFill>
              </a:rPr>
              <a:t> </a:t>
            </a:r>
            <a:r>
              <a:rPr lang="nl-NL" sz="2400" dirty="0" err="1">
                <a:solidFill>
                  <a:srgbClr val="FF0000"/>
                </a:solidFill>
              </a:rPr>
              <a:t>involved</a:t>
            </a:r>
            <a:r>
              <a:rPr lang="nl-NL" sz="2400" dirty="0">
                <a:solidFill>
                  <a:srgbClr val="FF0000"/>
                </a:solidFill>
              </a:rPr>
              <a:t> in </a:t>
            </a:r>
            <a:r>
              <a:rPr lang="nl-NL" sz="2400" dirty="0" err="1">
                <a:solidFill>
                  <a:srgbClr val="FF0000"/>
                </a:solidFill>
              </a:rPr>
              <a:t>this</a:t>
            </a:r>
            <a:r>
              <a:rPr lang="nl-NL" sz="2400" dirty="0">
                <a:solidFill>
                  <a:srgbClr val="FF0000"/>
                </a:solidFill>
              </a:rPr>
              <a:t>? </a:t>
            </a:r>
            <a:r>
              <a:rPr lang="nl-NL" sz="2400" dirty="0" err="1">
                <a:solidFill>
                  <a:srgbClr val="FF0000"/>
                </a:solidFill>
              </a:rPr>
              <a:t>Please</a:t>
            </a:r>
            <a:r>
              <a:rPr lang="nl-NL" sz="2400" dirty="0">
                <a:solidFill>
                  <a:srgbClr val="FF0000"/>
                </a:solidFill>
              </a:rPr>
              <a:t> </a:t>
            </a:r>
            <a:r>
              <a:rPr lang="nl-NL" sz="2400" dirty="0" err="1">
                <a:solidFill>
                  <a:srgbClr val="FF0000"/>
                </a:solidFill>
              </a:rPr>
              <a:t>send</a:t>
            </a:r>
            <a:r>
              <a:rPr lang="nl-NL" sz="2400" dirty="0">
                <a:solidFill>
                  <a:srgbClr val="FF0000"/>
                </a:solidFill>
              </a:rPr>
              <a:t> </a:t>
            </a:r>
            <a:r>
              <a:rPr lang="nl-NL" sz="2400" dirty="0" err="1">
                <a:solidFill>
                  <a:srgbClr val="FF0000"/>
                </a:solidFill>
              </a:rPr>
              <a:t>your</a:t>
            </a:r>
            <a:r>
              <a:rPr lang="nl-NL" sz="2400" dirty="0">
                <a:solidFill>
                  <a:srgbClr val="FF0000"/>
                </a:solidFill>
              </a:rPr>
              <a:t> contact details </a:t>
            </a:r>
            <a:r>
              <a:rPr lang="nl-NL" sz="2400" dirty="0" err="1">
                <a:solidFill>
                  <a:srgbClr val="FF0000"/>
                </a:solidFill>
              </a:rPr>
              <a:t>to</a:t>
            </a:r>
            <a:r>
              <a:rPr lang="nl-NL" sz="2400" dirty="0">
                <a:solidFill>
                  <a:srgbClr val="FF0000"/>
                </a:solidFill>
              </a:rPr>
              <a:t>:</a:t>
            </a:r>
          </a:p>
          <a:p>
            <a:pPr lvl="2"/>
            <a:r>
              <a:rPr lang="nl-NL" dirty="0">
                <a:hlinkClick r:id="rId2"/>
              </a:rPr>
              <a:t>Stephanie.Leonard@TomTom.com</a:t>
            </a:r>
            <a:endParaRPr lang="nl-NL" dirty="0"/>
          </a:p>
          <a:p>
            <a:pPr lvl="2"/>
            <a:r>
              <a:rPr lang="nl-NL" dirty="0">
                <a:hlinkClick r:id="rId3"/>
              </a:rPr>
              <a:t>Annet.van.Veenendaal@NDW.nu</a:t>
            </a:r>
            <a:endParaRPr lang="nl-NL" dirty="0"/>
          </a:p>
          <a:p>
            <a:pPr marL="648000" lvl="2" indent="0">
              <a:buNone/>
            </a:pPr>
            <a:endParaRPr lang="nl-NL" dirty="0"/>
          </a:p>
        </p:txBody>
      </p:sp>
    </p:spTree>
    <p:extLst>
      <p:ext uri="{BB962C8B-B14F-4D97-AF65-F5344CB8AC3E}">
        <p14:creationId xmlns:p14="http://schemas.microsoft.com/office/powerpoint/2010/main" val="262245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What’s new? -&gt; Data types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9548446" cy="6432530"/>
          </a:xfrm>
          <a:prstGeom prst="rect">
            <a:avLst/>
          </a:prstGeom>
          <a:noFill/>
        </p:spPr>
        <p:txBody>
          <a:bodyPr wrap="square">
            <a:spAutoFit/>
          </a:bodyPr>
          <a:lstStyle/>
          <a:p>
            <a:r>
              <a:rPr lang="en-US" sz="2800" b="1" dirty="0">
                <a:latin typeface="Calibri" panose="020F0502020204030204" pitchFamily="34" charset="0"/>
                <a:cs typeface="Calibri" panose="020F0502020204030204" pitchFamily="34" charset="0"/>
              </a:rPr>
              <a:t>Data types</a:t>
            </a:r>
            <a:br>
              <a:rPr lang="en-US" sz="2800" b="1"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In addition to known data types, the focus is now very much on (the crucial data categories):</a:t>
            </a:r>
          </a:p>
          <a:p>
            <a:pPr marL="914400" lvl="1" indent="-457200">
              <a:buFont typeface="Arial" panose="020B0604020202020204" pitchFamily="34" charset="0"/>
              <a:buChar char="•"/>
            </a:pPr>
            <a:r>
              <a:rPr lang="en-US" sz="2800" u="sng" dirty="0">
                <a:latin typeface="Calibri" panose="020F0502020204030204" pitchFamily="34" charset="0"/>
                <a:cs typeface="Calibri" panose="020F0502020204030204" pitchFamily="34" charset="0"/>
              </a:rPr>
              <a:t>Traffic regulations and restrictions</a:t>
            </a:r>
          </a:p>
          <a:p>
            <a:pPr marL="1371600" lvl="2"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Traffic laws (e.g. speed limits, access restrictions)</a:t>
            </a:r>
          </a:p>
          <a:p>
            <a:pPr marL="1371600" lvl="2"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Regulated traffic zones (e.g. environmental, freight delivery)</a:t>
            </a:r>
          </a:p>
          <a:p>
            <a:pPr marL="1371600" lvl="2"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Traffic circulation plans</a:t>
            </a:r>
          </a:p>
          <a:p>
            <a:pPr marL="914400" lvl="1" indent="-457200">
              <a:buFont typeface="Arial" panose="020B0604020202020204" pitchFamily="34" charset="0"/>
              <a:buChar char="•"/>
            </a:pPr>
            <a:r>
              <a:rPr lang="en-US" sz="2800" u="sng" dirty="0">
                <a:latin typeface="Calibri" panose="020F0502020204030204" pitchFamily="34" charset="0"/>
                <a:cs typeface="Calibri" panose="020F0502020204030204" pitchFamily="34" charset="0"/>
              </a:rPr>
              <a:t>State of the network </a:t>
            </a:r>
          </a:p>
          <a:p>
            <a:pPr marL="1371600" lvl="2"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Road- and lane closures</a:t>
            </a:r>
          </a:p>
          <a:p>
            <a:pPr marL="1371600" lvl="2"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Roadworks</a:t>
            </a:r>
          </a:p>
          <a:p>
            <a:pPr marL="1371600" lvl="2"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Temporary traffic management measures.</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standards DATEX II or TN-ITS are required (in addition to INSPIRE for network data.) </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35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normAutofit/>
          </a:bodyPr>
          <a:lstStyle/>
          <a:p>
            <a:r>
              <a:rPr lang="en-US" sz="4000" dirty="0">
                <a:solidFill>
                  <a:schemeClr val="bg2"/>
                </a:solidFill>
                <a:latin typeface="Calibri" panose="020F0502020204030204" pitchFamily="34" charset="0"/>
                <a:cs typeface="Calibri" panose="020F0502020204030204" pitchFamily="34" charset="0"/>
              </a:rPr>
              <a:t>What ‘s new -&gt; Data types</a:t>
            </a:r>
            <a:endParaRPr lang="el-GR" sz="4000" dirty="0">
              <a:solidFill>
                <a:schemeClr val="bg2"/>
              </a:solidFill>
              <a:latin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8CB50195-9D13-45F5-B53F-54A9F6F67CCA}"/>
              </a:ext>
            </a:extLst>
          </p:cNvPr>
          <p:cNvGraphicFramePr/>
          <p:nvPr>
            <p:extLst>
              <p:ext uri="{D42A27DB-BD31-4B8C-83A1-F6EECF244321}">
                <p14:modId xmlns:p14="http://schemas.microsoft.com/office/powerpoint/2010/main" val="2566425086"/>
              </p:ext>
            </p:extLst>
          </p:nvPr>
        </p:nvGraphicFramePr>
        <p:xfrm>
          <a:off x="2684096" y="10742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p:cNvSpPr/>
          <p:nvPr/>
        </p:nvSpPr>
        <p:spPr>
          <a:xfrm>
            <a:off x="8653112" y="1386039"/>
            <a:ext cx="1443789" cy="404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accent6"/>
                </a:solidFill>
              </a:rPr>
              <a:t>Green = new</a:t>
            </a:r>
          </a:p>
        </p:txBody>
      </p:sp>
    </p:spTree>
    <p:extLst>
      <p:ext uri="{BB962C8B-B14F-4D97-AF65-F5344CB8AC3E}">
        <p14:creationId xmlns:p14="http://schemas.microsoft.com/office/powerpoint/2010/main" val="27733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bg2"/>
                </a:solidFill>
                <a:latin typeface="Calibri" panose="020F0502020204030204" pitchFamily="34" charset="0"/>
                <a:cs typeface="Calibri" panose="020F0502020204030204" pitchFamily="34" charset="0"/>
              </a:rPr>
              <a:t>What’s new? -&gt; Geographical scope</a:t>
            </a:r>
            <a:endParaRPr lang="nl-NL" dirty="0"/>
          </a:p>
        </p:txBody>
      </p:sp>
      <p:sp>
        <p:nvSpPr>
          <p:cNvPr id="3" name="Tijdelijke aanduiding voor inhoud 2"/>
          <p:cNvSpPr>
            <a:spLocks noGrp="1"/>
          </p:cNvSpPr>
          <p:nvPr>
            <p:ph idx="1"/>
          </p:nvPr>
        </p:nvSpPr>
        <p:spPr>
          <a:xfrm>
            <a:off x="934453" y="1613870"/>
            <a:ext cx="10515600" cy="4351338"/>
          </a:xfrm>
        </p:spPr>
        <p:txBody>
          <a:bodyPr>
            <a:normAutofit fontScale="70000" lnSpcReduction="20000"/>
          </a:bodyPr>
          <a:lstStyle/>
          <a:p>
            <a:pPr marL="0" indent="0">
              <a:buNone/>
            </a:pPr>
            <a:r>
              <a:rPr lang="en-US" sz="4000" b="1" dirty="0">
                <a:latin typeface="Calibri" panose="020F0502020204030204" pitchFamily="34" charset="0"/>
                <a:ea typeface="+mn-ea"/>
                <a:cs typeface="Calibri" panose="020F0502020204030204" pitchFamily="34" charset="0"/>
              </a:rPr>
              <a:t>Extension of geographical scope</a:t>
            </a:r>
          </a:p>
          <a:p>
            <a:pPr marL="0" indent="0">
              <a:buNone/>
            </a:pPr>
            <a:r>
              <a:rPr lang="en-US" sz="4000" dirty="0">
                <a:latin typeface="Calibri" panose="020F0502020204030204" pitchFamily="34" charset="0"/>
                <a:ea typeface="+mn-ea"/>
                <a:cs typeface="Calibri" panose="020F0502020204030204" pitchFamily="34" charset="0"/>
              </a:rPr>
              <a:t>The scope of 2015/962 was the TEN-T network. In </a:t>
            </a:r>
            <a:r>
              <a:rPr lang="en-US" sz="4000" dirty="0">
                <a:latin typeface="Calibri" panose="020F0502020204030204" pitchFamily="34" charset="0"/>
                <a:cs typeface="Calibri" panose="020F0502020204030204" pitchFamily="34" charset="0"/>
              </a:rPr>
              <a:t>2022/670 the geographical scope is extended tot the </a:t>
            </a:r>
            <a:r>
              <a:rPr lang="en-US" sz="4000" u="sng" dirty="0">
                <a:latin typeface="Calibri" panose="020F0502020204030204" pitchFamily="34" charset="0"/>
                <a:cs typeface="Calibri" panose="020F0502020204030204" pitchFamily="34" charset="0"/>
              </a:rPr>
              <a:t>entire network</a:t>
            </a:r>
            <a:r>
              <a:rPr lang="en-US" sz="4000" dirty="0">
                <a:latin typeface="Calibri" panose="020F0502020204030204" pitchFamily="34" charset="0"/>
                <a:cs typeface="Calibri" panose="020F0502020204030204" pitchFamily="34" charset="0"/>
              </a:rPr>
              <a:t> in the following phases:</a:t>
            </a:r>
            <a:endParaRPr lang="en-US" sz="4000" dirty="0">
              <a:latin typeface="Calibri" panose="020F0502020204030204" pitchFamily="34" charset="0"/>
              <a:ea typeface="+mn-ea"/>
              <a:cs typeface="Calibri" panose="020F0502020204030204" pitchFamily="34" charset="0"/>
            </a:endParaRPr>
          </a:p>
          <a:p>
            <a:pPr marL="0" indent="0">
              <a:buNone/>
            </a:pPr>
            <a:endParaRPr lang="en-US" sz="2000" b="1" dirty="0">
              <a:latin typeface="Calibri" panose="020F0502020204030204" pitchFamily="34" charset="0"/>
              <a:cs typeface="Calibri" panose="020F0502020204030204" pitchFamily="34" charset="0"/>
            </a:endParaRPr>
          </a:p>
          <a:p>
            <a:r>
              <a:rPr lang="nl-NL" u="sng" dirty="0"/>
              <a:t>1 </a:t>
            </a:r>
            <a:r>
              <a:rPr lang="nl-NL" sz="3200" u="sng" dirty="0" err="1"/>
              <a:t>January</a:t>
            </a:r>
            <a:r>
              <a:rPr lang="nl-NL" sz="3200" u="sng" dirty="0"/>
              <a:t> 2023 </a:t>
            </a:r>
            <a:r>
              <a:rPr lang="nl-NL" sz="3200" dirty="0"/>
              <a:t>– </a:t>
            </a:r>
            <a:r>
              <a:rPr lang="nl-NL" sz="3200" dirty="0" err="1"/>
              <a:t>providing</a:t>
            </a:r>
            <a:r>
              <a:rPr lang="nl-NL" sz="3200" dirty="0"/>
              <a:t> a list </a:t>
            </a:r>
            <a:r>
              <a:rPr lang="nl-NL" sz="3200" dirty="0" err="1"/>
              <a:t>and</a:t>
            </a:r>
            <a:r>
              <a:rPr lang="nl-NL" sz="3200" dirty="0"/>
              <a:t> map </a:t>
            </a:r>
            <a:r>
              <a:rPr lang="nl-NL" sz="3200" dirty="0" err="1"/>
              <a:t>visualisation</a:t>
            </a:r>
            <a:r>
              <a:rPr lang="nl-NL" sz="3200" dirty="0"/>
              <a:t> of </a:t>
            </a:r>
            <a:r>
              <a:rPr lang="nl-NL" sz="3200" dirty="0" err="1"/>
              <a:t>roads</a:t>
            </a:r>
            <a:r>
              <a:rPr lang="nl-NL" sz="3200" dirty="0"/>
              <a:t> </a:t>
            </a:r>
            <a:r>
              <a:rPr lang="nl-NL" sz="3200" dirty="0" err="1"/>
              <a:t>included</a:t>
            </a:r>
            <a:r>
              <a:rPr lang="nl-NL" sz="3200" dirty="0"/>
              <a:t> in </a:t>
            </a:r>
            <a:r>
              <a:rPr lang="nl-NL" sz="3200" dirty="0" err="1"/>
              <a:t>the</a:t>
            </a:r>
            <a:r>
              <a:rPr lang="nl-NL" sz="3200" dirty="0"/>
              <a:t> ‘</a:t>
            </a:r>
            <a:r>
              <a:rPr lang="nl-NL" sz="3200" u="sng" dirty="0" err="1"/>
              <a:t>primary</a:t>
            </a:r>
            <a:r>
              <a:rPr lang="nl-NL" sz="3200" u="sng" dirty="0"/>
              <a:t> </a:t>
            </a:r>
            <a:r>
              <a:rPr lang="nl-NL" sz="3200" u="sng" dirty="0" err="1"/>
              <a:t>road</a:t>
            </a:r>
            <a:r>
              <a:rPr lang="nl-NL" sz="3200" u="sng" dirty="0"/>
              <a:t> </a:t>
            </a:r>
            <a:r>
              <a:rPr lang="nl-NL" sz="3200" u="sng" dirty="0" err="1"/>
              <a:t>network</a:t>
            </a:r>
            <a:r>
              <a:rPr lang="nl-NL" sz="3200" dirty="0"/>
              <a:t>’</a:t>
            </a:r>
            <a:r>
              <a:rPr lang="nl-NL" sz="3200" baseline="30000" dirty="0"/>
              <a:t>*</a:t>
            </a:r>
            <a:br>
              <a:rPr lang="nl-NL" sz="3200" dirty="0"/>
            </a:br>
            <a:endParaRPr lang="nl-NL" sz="3200" dirty="0"/>
          </a:p>
          <a:p>
            <a:r>
              <a:rPr lang="nl-NL" sz="3200" u="sng" dirty="0"/>
              <a:t>1 </a:t>
            </a:r>
            <a:r>
              <a:rPr lang="nl-NL" sz="3200" u="sng" dirty="0" err="1"/>
              <a:t>January</a:t>
            </a:r>
            <a:r>
              <a:rPr lang="nl-NL" sz="3200" u="sng" dirty="0"/>
              <a:t> 2025 </a:t>
            </a:r>
            <a:r>
              <a:rPr lang="nl-NL" sz="3200" dirty="0"/>
              <a:t>– </a:t>
            </a:r>
            <a:r>
              <a:rPr lang="nl-NL" sz="3200" dirty="0" err="1"/>
              <a:t>providing</a:t>
            </a:r>
            <a:r>
              <a:rPr lang="nl-NL" sz="3200" dirty="0"/>
              <a:t> </a:t>
            </a:r>
            <a:r>
              <a:rPr lang="nl-NL" sz="3200" dirty="0" err="1"/>
              <a:t>all</a:t>
            </a:r>
            <a:r>
              <a:rPr lang="nl-NL" sz="3200" dirty="0"/>
              <a:t> </a:t>
            </a:r>
            <a:r>
              <a:rPr lang="nl-NL" sz="3200" u="sng" dirty="0" err="1"/>
              <a:t>crucial</a:t>
            </a:r>
            <a:r>
              <a:rPr lang="nl-NL" sz="3200" u="sng" dirty="0"/>
              <a:t> data </a:t>
            </a:r>
            <a:r>
              <a:rPr lang="nl-NL" sz="3200" u="sng" dirty="0" err="1"/>
              <a:t>categories</a:t>
            </a:r>
            <a:r>
              <a:rPr lang="nl-NL" sz="3200" u="sng" dirty="0"/>
              <a:t> </a:t>
            </a:r>
            <a:r>
              <a:rPr lang="nl-NL" sz="3200" dirty="0" err="1"/>
              <a:t>for</a:t>
            </a:r>
            <a:r>
              <a:rPr lang="nl-NL" sz="3200" dirty="0"/>
              <a:t> </a:t>
            </a:r>
            <a:r>
              <a:rPr lang="nl-NL" sz="3200" dirty="0" err="1"/>
              <a:t>the</a:t>
            </a:r>
            <a:r>
              <a:rPr lang="nl-NL" sz="3200" dirty="0"/>
              <a:t> </a:t>
            </a:r>
            <a:r>
              <a:rPr lang="nl-NL" sz="3200" dirty="0" err="1"/>
              <a:t>entire</a:t>
            </a:r>
            <a:r>
              <a:rPr lang="nl-NL" sz="3200" dirty="0"/>
              <a:t> </a:t>
            </a:r>
            <a:r>
              <a:rPr lang="nl-NL" sz="3200" dirty="0" err="1"/>
              <a:t>network</a:t>
            </a:r>
            <a:r>
              <a:rPr lang="nl-NL" sz="3200" dirty="0"/>
              <a:t>, </a:t>
            </a:r>
            <a:r>
              <a:rPr lang="nl-NL" sz="3200" dirty="0" err="1"/>
              <a:t>other</a:t>
            </a:r>
            <a:r>
              <a:rPr lang="nl-NL" sz="3200" dirty="0"/>
              <a:t> data </a:t>
            </a:r>
            <a:r>
              <a:rPr lang="nl-NL" sz="3200" dirty="0" err="1"/>
              <a:t>for</a:t>
            </a:r>
            <a:r>
              <a:rPr lang="nl-NL" sz="3200" dirty="0"/>
              <a:t> </a:t>
            </a:r>
            <a:r>
              <a:rPr lang="nl-NL" sz="3200" dirty="0" err="1"/>
              <a:t>primary</a:t>
            </a:r>
            <a:r>
              <a:rPr lang="nl-NL" sz="3200" dirty="0"/>
              <a:t> </a:t>
            </a:r>
            <a:r>
              <a:rPr lang="nl-NL" sz="3200" dirty="0" err="1"/>
              <a:t>road</a:t>
            </a:r>
            <a:r>
              <a:rPr lang="nl-NL" sz="3200" dirty="0"/>
              <a:t> </a:t>
            </a:r>
            <a:r>
              <a:rPr lang="nl-NL" sz="3200" dirty="0" err="1"/>
              <a:t>network</a:t>
            </a:r>
            <a:br>
              <a:rPr lang="nl-NL" sz="3200" dirty="0"/>
            </a:br>
            <a:endParaRPr lang="nl-NL" sz="3200" dirty="0"/>
          </a:p>
          <a:p>
            <a:r>
              <a:rPr lang="nl-NL" sz="3200" u="sng" dirty="0"/>
              <a:t>1 </a:t>
            </a:r>
            <a:r>
              <a:rPr lang="nl-NL" sz="3200" u="sng" dirty="0" err="1"/>
              <a:t>January</a:t>
            </a:r>
            <a:r>
              <a:rPr lang="nl-NL" sz="3200" u="sng" dirty="0"/>
              <a:t> 2025 </a:t>
            </a:r>
            <a:r>
              <a:rPr lang="nl-NL" sz="3200" dirty="0"/>
              <a:t>– 1 </a:t>
            </a:r>
            <a:r>
              <a:rPr lang="nl-NL" sz="3200" dirty="0" err="1"/>
              <a:t>January</a:t>
            </a:r>
            <a:r>
              <a:rPr lang="nl-NL" sz="3200" dirty="0"/>
              <a:t> 2027 – </a:t>
            </a:r>
            <a:r>
              <a:rPr lang="nl-NL" sz="3200" dirty="0" err="1"/>
              <a:t>providing</a:t>
            </a:r>
            <a:r>
              <a:rPr lang="nl-NL" sz="3200" dirty="0"/>
              <a:t> </a:t>
            </a:r>
            <a:r>
              <a:rPr lang="nl-NL" sz="3200" dirty="0" err="1"/>
              <a:t>all</a:t>
            </a:r>
            <a:r>
              <a:rPr lang="nl-NL" sz="3200" dirty="0"/>
              <a:t> data </a:t>
            </a:r>
            <a:r>
              <a:rPr lang="nl-NL" sz="3200" dirty="0" err="1"/>
              <a:t>categories</a:t>
            </a:r>
            <a:r>
              <a:rPr lang="nl-NL" sz="3200" dirty="0"/>
              <a:t> </a:t>
            </a:r>
            <a:r>
              <a:rPr lang="nl-NL" sz="3200" dirty="0" err="1"/>
              <a:t>for</a:t>
            </a:r>
            <a:r>
              <a:rPr lang="nl-NL" sz="3200" dirty="0"/>
              <a:t> </a:t>
            </a:r>
            <a:r>
              <a:rPr lang="nl-NL" sz="3200" dirty="0" err="1"/>
              <a:t>the</a:t>
            </a:r>
            <a:r>
              <a:rPr lang="nl-NL" sz="3200" dirty="0"/>
              <a:t> </a:t>
            </a:r>
            <a:r>
              <a:rPr lang="nl-NL" sz="3200" u="sng" dirty="0" err="1"/>
              <a:t>entire</a:t>
            </a:r>
            <a:r>
              <a:rPr lang="nl-NL" sz="3200" u="sng" dirty="0"/>
              <a:t> </a:t>
            </a:r>
            <a:r>
              <a:rPr lang="nl-NL" sz="3200" u="sng" dirty="0" err="1"/>
              <a:t>network</a:t>
            </a:r>
            <a:r>
              <a:rPr lang="nl-NL" sz="3200" u="sng" dirty="0"/>
              <a:t> </a:t>
            </a:r>
            <a:br>
              <a:rPr lang="nl-NL" sz="3200" dirty="0"/>
            </a:br>
            <a:endParaRPr lang="nl-NL" sz="3200" dirty="0"/>
          </a:p>
          <a:p>
            <a:pPr marL="457200" lvl="1" indent="0" algn="just">
              <a:lnSpc>
                <a:spcPct val="100000"/>
              </a:lnSpc>
              <a:spcBef>
                <a:spcPts val="0"/>
              </a:spcBef>
              <a:buClrTx/>
              <a:buNone/>
            </a:pPr>
            <a:r>
              <a:rPr lang="en-US" sz="2300" dirty="0">
                <a:solidFill>
                  <a:srgbClr val="003399"/>
                </a:solidFill>
                <a:latin typeface="Calibri" panose="020F0502020204030204" pitchFamily="34" charset="0"/>
                <a:cs typeface="Calibri" panose="020F0502020204030204" pitchFamily="34" charset="0"/>
              </a:rPr>
              <a:t>* to be defined by each Member State</a:t>
            </a:r>
            <a:r>
              <a:rPr lang="en-US" sz="2600" dirty="0">
                <a:solidFill>
                  <a:srgbClr val="003399"/>
                </a:solidFill>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endParaRPr lang="nl-NL" dirty="0"/>
          </a:p>
        </p:txBody>
      </p:sp>
    </p:spTree>
    <p:extLst>
      <p:ext uri="{BB962C8B-B14F-4D97-AF65-F5344CB8AC3E}">
        <p14:creationId xmlns:p14="http://schemas.microsoft.com/office/powerpoint/2010/main" val="354421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bg2"/>
                </a:solidFill>
                <a:latin typeface="Calibri" panose="020F0502020204030204" pitchFamily="34" charset="0"/>
                <a:cs typeface="Calibri" panose="020F0502020204030204" pitchFamily="34" charset="0"/>
              </a:rPr>
              <a:t>Reading </a:t>
            </a:r>
            <a:r>
              <a:rPr lang="nl-NL" dirty="0" err="1">
                <a:solidFill>
                  <a:schemeClr val="bg2"/>
                </a:solidFill>
                <a:latin typeface="Calibri" panose="020F0502020204030204" pitchFamily="34" charset="0"/>
                <a:cs typeface="Calibri" panose="020F0502020204030204" pitchFamily="34" charset="0"/>
              </a:rPr>
              <a:t>between</a:t>
            </a:r>
            <a:r>
              <a:rPr lang="nl-NL" dirty="0">
                <a:solidFill>
                  <a:schemeClr val="bg2"/>
                </a:solidFill>
                <a:latin typeface="Calibri" panose="020F0502020204030204" pitchFamily="34" charset="0"/>
                <a:cs typeface="Calibri" panose="020F0502020204030204" pitchFamily="34" charset="0"/>
              </a:rPr>
              <a:t> </a:t>
            </a:r>
            <a:r>
              <a:rPr lang="nl-NL" dirty="0" err="1">
                <a:solidFill>
                  <a:schemeClr val="bg2"/>
                </a:solidFill>
                <a:latin typeface="Calibri" panose="020F0502020204030204" pitchFamily="34" charset="0"/>
                <a:cs typeface="Calibri" panose="020F0502020204030204" pitchFamily="34" charset="0"/>
              </a:rPr>
              <a:t>the</a:t>
            </a:r>
            <a:r>
              <a:rPr lang="nl-NL" dirty="0">
                <a:solidFill>
                  <a:schemeClr val="bg2"/>
                </a:solidFill>
                <a:latin typeface="Calibri" panose="020F0502020204030204" pitchFamily="34" charset="0"/>
                <a:cs typeface="Calibri" panose="020F0502020204030204" pitchFamily="34" charset="0"/>
              </a:rPr>
              <a:t> </a:t>
            </a:r>
            <a:r>
              <a:rPr lang="nl-NL" dirty="0" err="1">
                <a:solidFill>
                  <a:schemeClr val="bg2"/>
                </a:solidFill>
                <a:latin typeface="Calibri" panose="020F0502020204030204" pitchFamily="34" charset="0"/>
                <a:cs typeface="Calibri" panose="020F0502020204030204" pitchFamily="34" charset="0"/>
              </a:rPr>
              <a:t>lines</a:t>
            </a:r>
            <a:r>
              <a:rPr lang="nl-NL" dirty="0">
                <a:solidFill>
                  <a:schemeClr val="bg2"/>
                </a:solidFill>
                <a:latin typeface="Calibri" panose="020F0502020204030204" pitchFamily="34" charset="0"/>
                <a:cs typeface="Calibri" panose="020F0502020204030204" pitchFamily="34" charset="0"/>
              </a:rPr>
              <a:t>…</a:t>
            </a:r>
          </a:p>
        </p:txBody>
      </p:sp>
      <p:sp>
        <p:nvSpPr>
          <p:cNvPr id="3" name="Tijdelijke aanduiding voor tekst 2"/>
          <p:cNvSpPr>
            <a:spLocks noGrp="1"/>
          </p:cNvSpPr>
          <p:nvPr>
            <p:ph type="body" idx="1"/>
          </p:nvPr>
        </p:nvSpPr>
        <p:spPr/>
        <p:txBody>
          <a:bodyPr/>
          <a:lstStyle/>
          <a:p>
            <a:r>
              <a:rPr lang="nl-NL" dirty="0">
                <a:solidFill>
                  <a:srgbClr val="0070C0"/>
                </a:solidFill>
              </a:rPr>
              <a:t>Analysis of </a:t>
            </a:r>
            <a:r>
              <a:rPr lang="nl-NL" dirty="0" err="1">
                <a:solidFill>
                  <a:srgbClr val="0070C0"/>
                </a:solidFill>
              </a:rPr>
              <a:t>the</a:t>
            </a:r>
            <a:r>
              <a:rPr lang="nl-NL" dirty="0">
                <a:solidFill>
                  <a:srgbClr val="0070C0"/>
                </a:solidFill>
              </a:rPr>
              <a:t> </a:t>
            </a:r>
            <a:r>
              <a:rPr lang="nl-NL" dirty="0" err="1">
                <a:solidFill>
                  <a:srgbClr val="0070C0"/>
                </a:solidFill>
              </a:rPr>
              <a:t>revised</a:t>
            </a:r>
            <a:r>
              <a:rPr lang="nl-NL" dirty="0">
                <a:solidFill>
                  <a:srgbClr val="0070C0"/>
                </a:solidFill>
              </a:rPr>
              <a:t> RTTI DR</a:t>
            </a:r>
          </a:p>
        </p:txBody>
      </p:sp>
    </p:spTree>
    <p:extLst>
      <p:ext uri="{BB962C8B-B14F-4D97-AF65-F5344CB8AC3E}">
        <p14:creationId xmlns:p14="http://schemas.microsoft.com/office/powerpoint/2010/main" val="71232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C9290-3B43-4CE7-A55E-A42D1EF8C380}"/>
              </a:ext>
            </a:extLst>
          </p:cNvPr>
          <p:cNvSpPr>
            <a:spLocks noGrp="1"/>
          </p:cNvSpPr>
          <p:nvPr>
            <p:ph type="title"/>
          </p:nvPr>
        </p:nvSpPr>
        <p:spPr/>
        <p:txBody>
          <a:bodyPr/>
          <a:lstStyle/>
          <a:p>
            <a:r>
              <a:rPr lang="en-US" sz="4000" dirty="0">
                <a:solidFill>
                  <a:schemeClr val="bg2"/>
                </a:solidFill>
                <a:latin typeface="Calibri" panose="020F0502020204030204" pitchFamily="34" charset="0"/>
                <a:cs typeface="Calibri" panose="020F0502020204030204" pitchFamily="34" charset="0"/>
              </a:rPr>
              <a:t>Analysis</a:t>
            </a:r>
            <a:endParaRPr lang="el-GR" sz="4000" dirty="0">
              <a:solidFill>
                <a:schemeClr val="bg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8F2B44-BA43-4F59-8086-1F76AF3AA720}"/>
              </a:ext>
            </a:extLst>
          </p:cNvPr>
          <p:cNvSpPr txBox="1"/>
          <p:nvPr/>
        </p:nvSpPr>
        <p:spPr>
          <a:xfrm>
            <a:off x="838201" y="1542186"/>
            <a:ext cx="9548446" cy="4401205"/>
          </a:xfrm>
          <a:prstGeom prst="rect">
            <a:avLst/>
          </a:prstGeom>
          <a:noFill/>
        </p:spPr>
        <p:txBody>
          <a:bodyPr wrap="square">
            <a:spAutoFit/>
          </a:bodyPr>
          <a:lstStyle/>
          <a:p>
            <a:pPr marL="457200" indent="-457200">
              <a:buFont typeface="Arial" panose="020B0604020202020204" pitchFamily="34" charset="0"/>
              <a:buChar char="•"/>
            </a:pPr>
            <a:r>
              <a:rPr lang="en-US" sz="2800" i="1" dirty="0">
                <a:latin typeface="Calibri" panose="020F0502020204030204" pitchFamily="34" charset="0"/>
                <a:cs typeface="Calibri" panose="020F0502020204030204" pitchFamily="34" charset="0"/>
              </a:rPr>
              <a:t>“These specifications should not oblige any stakeholder to start collecting any data that they are not already collecting or to digitize any data that is not already available in a digital machine-readable format.". </a:t>
            </a:r>
          </a:p>
          <a:p>
            <a:pPr marL="914400" lvl="1" indent="-457200">
              <a:buFont typeface="Wingdings" pitchFamily="2" charset="2"/>
              <a:buChar char="Ø"/>
            </a:pPr>
            <a:r>
              <a:rPr lang="en-US" sz="2800" u="sng" dirty="0">
                <a:latin typeface="Calibri" panose="020F0502020204030204" pitchFamily="34" charset="0"/>
                <a:cs typeface="Calibri" panose="020F0502020204030204" pitchFamily="34" charset="0"/>
              </a:rPr>
              <a:t>No obligation to collect or digitize data</a:t>
            </a:r>
            <a:r>
              <a:rPr lang="en-US" sz="2800" dirty="0">
                <a:latin typeface="Calibri" panose="020F0502020204030204" pitchFamily="34" charset="0"/>
                <a:cs typeface="Calibri" panose="020F0502020204030204" pitchFamily="34" charset="0"/>
              </a:rPr>
              <a:t>, but data transformations &amp; enrichments may be necessary to meet format requirements!</a:t>
            </a: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lgn="just">
              <a:buFont typeface="Courier New" panose="02070309020205020404" pitchFamily="49" charset="0"/>
              <a:buChar char="o"/>
            </a:pPr>
            <a:endParaRPr lang="en-US" sz="28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796229"/>
      </p:ext>
    </p:extLst>
  </p:cSld>
  <p:clrMapOvr>
    <a:masterClrMapping/>
  </p:clrMapOvr>
</p:sld>
</file>

<file path=ppt/theme/theme1.xml><?xml version="1.0" encoding="utf-8"?>
<a:theme xmlns:a="http://schemas.openxmlformats.org/drawingml/2006/main" name="Office">
  <a:themeElements>
    <a:clrScheme name="NAPCORE2">
      <a:dk1>
        <a:srgbClr val="003399"/>
      </a:dk1>
      <a:lt1>
        <a:srgbClr val="FFFFFF"/>
      </a:lt1>
      <a:dk2>
        <a:srgbClr val="003399"/>
      </a:dk2>
      <a:lt2>
        <a:srgbClr val="FFCC00"/>
      </a:lt2>
      <a:accent1>
        <a:srgbClr val="B6174B"/>
      </a:accent1>
      <a:accent2>
        <a:srgbClr val="80A4ED"/>
      </a:accent2>
      <a:accent3>
        <a:srgbClr val="BCD3F2"/>
      </a:accent3>
      <a:accent4>
        <a:srgbClr val="FFCC00"/>
      </a:accent4>
      <a:accent5>
        <a:srgbClr val="B6174B"/>
      </a:accent5>
      <a:accent6>
        <a:srgbClr val="85BD5F"/>
      </a:accent6>
      <a:hlink>
        <a:srgbClr val="003399"/>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TICO White">
  <a:themeElements>
    <a:clrScheme name="ERTICO">
      <a:dk1>
        <a:srgbClr val="303434"/>
      </a:dk1>
      <a:lt1>
        <a:sysClr val="window" lastClr="FFFFFF"/>
      </a:lt1>
      <a:dk2>
        <a:srgbClr val="535958"/>
      </a:dk2>
      <a:lt2>
        <a:srgbClr val="BDC7C4"/>
      </a:lt2>
      <a:accent1>
        <a:srgbClr val="45C2B1"/>
      </a:accent1>
      <a:accent2>
        <a:srgbClr val="410099"/>
      </a:accent2>
      <a:accent3>
        <a:srgbClr val="E74F3D"/>
      </a:accent3>
      <a:accent4>
        <a:srgbClr val="FFB71B"/>
      </a:accent4>
      <a:accent5>
        <a:srgbClr val="49B170"/>
      </a:accent5>
      <a:accent6>
        <a:srgbClr val="00B1EB"/>
      </a:accent6>
      <a:hlink>
        <a:srgbClr val="27348B"/>
      </a:hlink>
      <a:folHlink>
        <a:srgbClr val="432D6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F6D0E46EA9EA47B3D5ACD38F24FA4F" ma:contentTypeVersion="17" ma:contentTypeDescription="Create a new document." ma:contentTypeScope="" ma:versionID="73b27afab70081964e5de950db31a235">
  <xsd:schema xmlns:xsd="http://www.w3.org/2001/XMLSchema" xmlns:xs="http://www.w3.org/2001/XMLSchema" xmlns:p="http://schemas.microsoft.com/office/2006/metadata/properties" xmlns:ns1="http://schemas.microsoft.com/sharepoint/v3" xmlns:ns2="f1af9842-da32-4600-9253-e1a89bc10d20" xmlns:ns3="f60e9adf-c4b7-4cb6-b2c7-3260adc064e5" targetNamespace="http://schemas.microsoft.com/office/2006/metadata/properties" ma:root="true" ma:fieldsID="5d89c081fda4d5f2a0a79a0d6b58d712" ns1:_="" ns2:_="" ns3:_="">
    <xsd:import namespace="http://schemas.microsoft.com/sharepoint/v3"/>
    <xsd:import namespace="f1af9842-da32-4600-9253-e1a89bc10d20"/>
    <xsd:import namespace="f60e9adf-c4b7-4cb6-b2c7-3260adc06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f9842-da32-4600-9253-e1a89bc10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a8d1e8-f04d-4073-bbff-c1f130f50e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0e9adf-c4b7-4cb6-b2c7-3260adc064e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47c033d-93a3-4435-ab7f-0152e0365de4}" ma:internalName="TaxCatchAll" ma:showField="CatchAllData" ma:web="f60e9adf-c4b7-4cb6-b2c7-3260adc06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60e9adf-c4b7-4cb6-b2c7-3260adc064e5">
      <UserInfo>
        <DisplayName>TN-ITS Board</DisplayName>
        <AccountId>14</AccountId>
        <AccountType/>
      </UserInfo>
      <UserInfo>
        <DisplayName>All Members</DisplayName>
        <AccountId>13</AccountId>
        <AccountType/>
      </UserInfo>
      <UserInfo>
        <DisplayName>Brittany Beagle</DisplayName>
        <AccountId>70</AccountId>
        <AccountType/>
      </UserInfo>
      <UserInfo>
        <DisplayName>Stephen TSiobbel</DisplayName>
        <AccountId>64</AccountId>
        <AccountType/>
      </UserInfo>
      <UserInfo>
        <DisplayName>Prisca Numbisi</DisplayName>
        <AccountId>127</AccountId>
        <AccountType/>
      </UserInfo>
      <UserInfo>
        <DisplayName>Julia Rodriguez Rayego</DisplayName>
        <AccountId>160</AccountId>
        <AccountType/>
      </UserInfo>
      <UserInfo>
        <DisplayName>Johanna Tzanidaki</DisplayName>
        <AccountId>87</AccountId>
        <AccountType/>
      </UserInfo>
      <UserInfo>
        <DisplayName>Joost Vantomme</DisplayName>
        <AccountId>187</AccountId>
        <AccountType/>
      </UserInfo>
      <UserInfo>
        <DisplayName>Vladimir Vorotovic</DisplayName>
        <AccountId>188</AccountId>
        <AccountType/>
      </UserInfo>
    </SharedWithUsers>
    <lcf76f155ced4ddcb4097134ff3c332f xmlns="f1af9842-da32-4600-9253-e1a89bc10d20">
      <Terms xmlns="http://schemas.microsoft.com/office/infopath/2007/PartnerControls"/>
    </lcf76f155ced4ddcb4097134ff3c332f>
    <TaxCatchAll xmlns="f60e9adf-c4b7-4cb6-b2c7-3260adc064e5"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54EB7D9-8C10-43DE-B3AA-DFE17A581C3E}">
  <ds:schemaRefs>
    <ds:schemaRef ds:uri="http://schemas.microsoft.com/sharepoint/v3/contenttype/forms"/>
  </ds:schemaRefs>
</ds:datastoreItem>
</file>

<file path=customXml/itemProps2.xml><?xml version="1.0" encoding="utf-8"?>
<ds:datastoreItem xmlns:ds="http://schemas.openxmlformats.org/officeDocument/2006/customXml" ds:itemID="{BA9F49EF-C6B1-46EE-9C99-EDDA31819BC2}">
  <ds:schemaRefs>
    <ds:schemaRef ds:uri="f1af9842-da32-4600-9253-e1a89bc10d20"/>
    <ds:schemaRef ds:uri="f60e9adf-c4b7-4cb6-b2c7-3260adc064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43C925-5656-4447-912F-63679D894D68}">
  <ds:schemaRefs>
    <ds:schemaRef ds:uri="f1af9842-da32-4600-9253-e1a89bc10d20"/>
    <ds:schemaRef ds:uri="http://schemas.openxmlformats.org/package/2006/metadata/core-properties"/>
    <ds:schemaRef ds:uri="http://purl.org/dc/elements/1.1/"/>
    <ds:schemaRef ds:uri="http://schemas.microsoft.com/office/2006/metadata/properties"/>
    <ds:schemaRef ds:uri="http://schemas.microsoft.com/sharepoint/v3"/>
    <ds:schemaRef ds:uri="http://purl.org/dc/terms/"/>
    <ds:schemaRef ds:uri="f60e9adf-c4b7-4cb6-b2c7-3260adc064e5"/>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1684</TotalTime>
  <Words>5394</Words>
  <Application>Microsoft Office PowerPoint</Application>
  <PresentationFormat>Widescreen</PresentationFormat>
  <Paragraphs>553</Paragraphs>
  <Slides>45</Slides>
  <Notes>4</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45</vt:i4>
      </vt:variant>
    </vt:vector>
  </HeadingPairs>
  <TitlesOfParts>
    <vt:vector size="53" baseType="lpstr">
      <vt:lpstr>Arial</vt:lpstr>
      <vt:lpstr>Calibri</vt:lpstr>
      <vt:lpstr>Courier New</vt:lpstr>
      <vt:lpstr>Gill Sans MT</vt:lpstr>
      <vt:lpstr>Gotham Bold</vt:lpstr>
      <vt:lpstr>Wingdings</vt:lpstr>
      <vt:lpstr>Office</vt:lpstr>
      <vt:lpstr>ERTICO White</vt:lpstr>
      <vt:lpstr>  Implementation of the revised   RTTI Delegated Regulation  </vt:lpstr>
      <vt:lpstr>Welcome</vt:lpstr>
      <vt:lpstr>What is this online workshop about?</vt:lpstr>
      <vt:lpstr>Overview</vt:lpstr>
      <vt:lpstr>What’s new? -&gt; Data types</vt:lpstr>
      <vt:lpstr>What ‘s new -&gt; Data types</vt:lpstr>
      <vt:lpstr>What’s new? -&gt; Geographical scope</vt:lpstr>
      <vt:lpstr>Reading between the lines…</vt:lpstr>
      <vt:lpstr>Analysis</vt:lpstr>
      <vt:lpstr>Analysis</vt:lpstr>
      <vt:lpstr>Analysis</vt:lpstr>
      <vt:lpstr>Analysis</vt:lpstr>
      <vt:lpstr>Analysis</vt:lpstr>
      <vt:lpstr>Conclusions</vt:lpstr>
      <vt:lpstr>Received input on use cases</vt:lpstr>
      <vt:lpstr>Road Authority Navigation Challenge</vt:lpstr>
      <vt:lpstr>City of Groningen (NL)  Navigation Challenge No. 1</vt:lpstr>
      <vt:lpstr>City of Helmond Navigation Challenge No. 1</vt:lpstr>
      <vt:lpstr> City of Stuttgart Navigation Challenge No. 1</vt:lpstr>
      <vt:lpstr>City of Ghent Navigation Challenge No. 1</vt:lpstr>
      <vt:lpstr>City of Ghent Navigation Challenge No. II</vt:lpstr>
      <vt:lpstr>City of Amsterdam Navigation Challenge part 1</vt:lpstr>
      <vt:lpstr>City of Amsterdam Navigation Challenge part 2</vt:lpstr>
      <vt:lpstr>City of Amsterdam Navigation Challenge part 3</vt:lpstr>
      <vt:lpstr>Lithuanian Road Administration Navigation Challenge No. [1]</vt:lpstr>
      <vt:lpstr>Norwegian Public Roads Administration Navigation Challenge No. 1</vt:lpstr>
      <vt:lpstr>Norwegian Public Roads Administration Navigation Challenge No. 2</vt:lpstr>
      <vt:lpstr>National Highways (UK) Navigation Challenges</vt:lpstr>
      <vt:lpstr>Department of Mobility and Public Works, Flanders-Belgium Navigation Challenge No. [1]</vt:lpstr>
      <vt:lpstr>Danish Road Directorate (DRD) Navigation Challenge No. [1]</vt:lpstr>
      <vt:lpstr>Any use cases missing?</vt:lpstr>
      <vt:lpstr>ERTICO Innovation Platform TM 2.0</vt:lpstr>
      <vt:lpstr>TM2.0 current members (1)</vt:lpstr>
      <vt:lpstr>TM2.0 current members (2)</vt:lpstr>
      <vt:lpstr>Traffic Management 1.0</vt:lpstr>
      <vt:lpstr>TM 2.0 – Data needs &amp; Data feeds</vt:lpstr>
      <vt:lpstr>TM Cooperation levels between SPs and PAs in TM 2.0</vt:lpstr>
      <vt:lpstr>TM 2.0 –the concept</vt:lpstr>
      <vt:lpstr>Presentazione standard di PowerPoint</vt:lpstr>
      <vt:lpstr>Presentazione standard di PowerPoint</vt:lpstr>
      <vt:lpstr>Presentazione standard di PowerPoint</vt:lpstr>
      <vt:lpstr>Presentazione standard di PowerPoint</vt:lpstr>
      <vt:lpstr>Serviceproviders perspective</vt:lpstr>
      <vt:lpstr>Wrap up and follow up</vt:lpstr>
      <vt:lpstr>Follow up for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Access Point Coordination Organisation For Europe</dc:title>
  <dc:creator>Timo Hoffmann (BASt)</dc:creator>
  <cp:lastModifiedBy>Sabrina Caiani</cp:lastModifiedBy>
  <cp:revision>119</cp:revision>
  <cp:lastPrinted>2023-02-01T08:02:48Z</cp:lastPrinted>
  <dcterms:created xsi:type="dcterms:W3CDTF">2021-09-06T19:17:24Z</dcterms:created>
  <dcterms:modified xsi:type="dcterms:W3CDTF">2023-02-13T11:24:07Z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0x010100FEF6D0E46EA9EA47B3D5ACD38F24FA4F</vt:lpwstr>
  </property>
  <property fmtid="{D5CDD505-2E9C-101B-9397-08002B2CF9AE}" pid="3" name="MediaServiceImageTags">
    <vt:lpwstr/>
  </property>
</Properties>
</file>